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56" r:id="rId3"/>
    <p:sldId id="259" r:id="rId4"/>
    <p:sldId id="270" r:id="rId5"/>
    <p:sldId id="262" r:id="rId6"/>
    <p:sldId id="291" r:id="rId7"/>
    <p:sldId id="271" r:id="rId8"/>
    <p:sldId id="263" r:id="rId9"/>
    <p:sldId id="265" r:id="rId10"/>
    <p:sldId id="283" r:id="rId11"/>
    <p:sldId id="289" r:id="rId12"/>
    <p:sldId id="287" r:id="rId13"/>
    <p:sldId id="285" r:id="rId14"/>
    <p:sldId id="286" r:id="rId15"/>
    <p:sldId id="288" r:id="rId16"/>
    <p:sldId id="290" r:id="rId17"/>
    <p:sldId id="278" r:id="rId18"/>
    <p:sldId id="279" r:id="rId19"/>
    <p:sldId id="280" r:id="rId20"/>
    <p:sldId id="28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6" d="100"/>
          <a:sy n="36" d="100"/>
        </p:scale>
        <p:origin x="-34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5A04E4-80F4-4656-AEB8-A7ADAFCF4C07}" type="datetimeFigureOut">
              <a:rPr lang="en-US" smtClean="0"/>
              <a:pPr/>
              <a:t>5/19/2013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D48D50-DB74-4EBF-8C55-CDBBDFF738F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D48D50-DB74-4EBF-8C55-CDBBDFF738F5}"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D48D50-DB74-4EBF-8C55-CDBBDFF738F5}"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8D48D50-DB74-4EBF-8C55-CDBBDFF738F5}" type="slidenum">
              <a:rPr lang="en-US" smtClean="0"/>
              <a:pPr/>
              <a:t>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D48D50-DB74-4EBF-8C55-CDBBDFF738F5}" type="slidenum">
              <a:rPr lang="en-US" smtClean="0"/>
              <a:pPr/>
              <a:t>17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D48D50-DB74-4EBF-8C55-CDBBDFF738F5}" type="slidenum">
              <a:rPr lang="en-US" smtClean="0"/>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5/19/2013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5/19/2013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5/19/2013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914400" y="0"/>
            <a:ext cx="10617197" cy="8267698"/>
          </a:xfrm>
          <a:prstGeom prst="rect">
            <a:avLst/>
          </a:prstGeom>
          <a:noFill/>
          <a:ln w="9525">
            <a:noFill/>
            <a:miter lim="800000"/>
            <a:headEnd/>
            <a:tailEnd/>
          </a:ln>
          <a:effectLst/>
        </p:spPr>
      </p:pic>
      <p:sp>
        <p:nvSpPr>
          <p:cNvPr id="3" name="Title 1"/>
          <p:cNvSpPr>
            <a:spLocks noGrp="1"/>
          </p:cNvSpPr>
          <p:nvPr/>
        </p:nvSpPr>
        <p:spPr>
          <a:xfrm>
            <a:off x="-1143000" y="0"/>
            <a:ext cx="10820400" cy="198120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bn-BD" sz="13800" dirty="0" smtClean="0">
                <a:solidFill>
                  <a:srgbClr val="00B0F0"/>
                </a:solidFill>
                <a:latin typeface="NikoshBAN" pitchFamily="2" charset="0"/>
                <a:cs typeface="NikoshBAN" pitchFamily="2" charset="0"/>
              </a:rPr>
              <a:t>স্বাগতম</a:t>
            </a:r>
            <a:endParaRPr lang="en-US" sz="11500" dirty="0">
              <a:solidFill>
                <a:srgbClr val="00B0F0"/>
              </a:solidFill>
              <a:latin typeface="NikoshBAN" pitchFamily="2" charset="0"/>
              <a:cs typeface="NikoshBAN" pitchFamily="2" charset="0"/>
            </a:endParaRPr>
          </a:p>
        </p:txBody>
      </p:sp>
      <p:pic>
        <p:nvPicPr>
          <p:cNvPr id="4" name="Picture 3" descr="Flower.jpg"/>
          <p:cNvPicPr>
            <a:picLocks noChangeAspect="1"/>
          </p:cNvPicPr>
          <p:nvPr/>
        </p:nvPicPr>
        <p:blipFill>
          <a:blip r:embed="rId3" cstate="print"/>
          <a:stretch>
            <a:fillRect/>
          </a:stretch>
        </p:blipFill>
        <p:spPr>
          <a:xfrm>
            <a:off x="-1143000" y="1828799"/>
            <a:ext cx="10820400" cy="6487795"/>
          </a:xfrm>
          <a:prstGeom prst="rect">
            <a:avLst/>
          </a:prstGeom>
        </p:spPr>
      </p:pic>
    </p:spTree>
  </p:cSld>
  <p:clrMapOvr>
    <a:masterClrMapping/>
  </p:clrMapOvr>
  <p:transition advTm="30">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1125200" cy="1417638"/>
          </a:xfrm>
          <a:solidFill>
            <a:srgbClr val="00B050"/>
          </a:solidFill>
        </p:spPr>
        <p:txBody>
          <a:bodyPr>
            <a:normAutofit fontScale="90000"/>
          </a:bodyPr>
          <a:lstStyle/>
          <a:p>
            <a:r>
              <a:rPr lang="en-US" sz="15300" dirty="0" smtClean="0">
                <a:solidFill>
                  <a:srgbClr val="7030A0"/>
                </a:solidFill>
                <a:latin typeface="NikoshBAN" pitchFamily="2" charset="0"/>
                <a:cs typeface="NikoshBAN" pitchFamily="2" charset="0"/>
              </a:rPr>
              <a:t> </a:t>
            </a:r>
            <a:r>
              <a:rPr lang="bn-BD" sz="15300" dirty="0" smtClean="0">
                <a:solidFill>
                  <a:srgbClr val="7030A0"/>
                </a:solidFill>
                <a:latin typeface="NikoshBAN" pitchFamily="2" charset="0"/>
                <a:cs typeface="NikoshBAN" pitchFamily="2" charset="0"/>
              </a:rPr>
              <a:t>পর্যায় সারণী</a:t>
            </a:r>
            <a:endParaRPr lang="en-US" dirty="0"/>
          </a:p>
        </p:txBody>
      </p:sp>
      <p:pic>
        <p:nvPicPr>
          <p:cNvPr id="4" name="Picture 6" descr="C:\Documents and Settings\Mike\My Documents\Development\Powerpoint\colpt.jpg"/>
          <p:cNvPicPr>
            <a:picLocks noGrp="1" noChangeAspect="1" noChangeArrowheads="1"/>
          </p:cNvPicPr>
          <p:nvPr>
            <p:ph idx="1"/>
          </p:nvPr>
        </p:nvPicPr>
        <p:blipFill>
          <a:blip r:embed="rId2" cstate="print"/>
          <a:srcRect/>
          <a:stretch>
            <a:fillRect/>
          </a:stretch>
        </p:blipFill>
        <p:spPr bwMode="auto">
          <a:xfrm>
            <a:off x="-762000" y="1524000"/>
            <a:ext cx="11173525" cy="6096398"/>
          </a:xfrm>
          <a:prstGeom prst="rect">
            <a:avLst/>
          </a:prstGeom>
          <a:solidFill>
            <a:srgbClr val="00B05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7" name="TextBox 6"/>
          <p:cNvSpPr txBox="1"/>
          <p:nvPr/>
        </p:nvSpPr>
        <p:spPr>
          <a:xfrm>
            <a:off x="1066800" y="2133600"/>
            <a:ext cx="3810000" cy="2277547"/>
          </a:xfrm>
          <a:prstGeom prst="rect">
            <a:avLst/>
          </a:prstGeom>
          <a:noFill/>
        </p:spPr>
        <p:txBody>
          <a:bodyPr wrap="square" rtlCol="0">
            <a:spAutoFit/>
          </a:bodyPr>
          <a:lstStyle/>
          <a:p>
            <a:r>
              <a:rPr lang="en-US" sz="4400" dirty="0" smtClean="0">
                <a:solidFill>
                  <a:srgbClr val="FF0000"/>
                </a:solidFill>
                <a:latin typeface="NikoshBAN" pitchFamily="2" charset="0"/>
                <a:cs typeface="NikoshBAN" pitchFamily="2" charset="0"/>
              </a:rPr>
              <a:t>d</a:t>
            </a:r>
            <a:r>
              <a:rPr lang="bn-BD" sz="4400" dirty="0" smtClean="0">
                <a:solidFill>
                  <a:srgbClr val="FF0000"/>
                </a:solidFill>
                <a:latin typeface="NikoshBAN" pitchFamily="2" charset="0"/>
                <a:cs typeface="NikoshBAN" pitchFamily="2" charset="0"/>
              </a:rPr>
              <a:t>-ব্লক মৌল ও অবস্থান্তর মৌল</a:t>
            </a:r>
            <a:endParaRPr lang="en-US" sz="4400" dirty="0" smtClean="0">
              <a:solidFill>
                <a:srgbClr val="FF0000"/>
              </a:solidFill>
              <a:latin typeface="NikoshBAN" pitchFamily="2" charset="0"/>
              <a:cs typeface="NikoshBAN" pitchFamily="2" charset="0"/>
            </a:endParaRPr>
          </a:p>
          <a:p>
            <a:endParaRPr lang="en-US" dirty="0" smtClean="0">
              <a:solidFill>
                <a:srgbClr val="7030A0"/>
              </a:solidFill>
              <a:latin typeface="NikoshBAN" pitchFamily="2" charset="0"/>
              <a:cs typeface="NikoshBAN" pitchFamily="2" charset="0"/>
            </a:endParaRPr>
          </a:p>
          <a:p>
            <a:endParaRPr lang="en-US" dirty="0" smtClean="0">
              <a:solidFill>
                <a:srgbClr val="7030A0"/>
              </a:solidFill>
              <a:latin typeface="NikoshBAN" pitchFamily="2" charset="0"/>
              <a:cs typeface="NikoshBAN" pitchFamily="2"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300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5"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1000" fill="hold"/>
                                        <p:tgtEl>
                                          <p:spTgt spid="7"/>
                                        </p:tgtEl>
                                        <p:attrNameLst>
                                          <p:attrName>ppt_w</p:attrName>
                                        </p:attrNameLst>
                                      </p:cBhvr>
                                      <p:tavLst>
                                        <p:tav tm="0">
                                          <p:val>
                                            <p:fltVal val="0"/>
                                          </p:val>
                                        </p:tav>
                                        <p:tav tm="100000">
                                          <p:val>
                                            <p:strVal val="#ppt_w"/>
                                          </p:val>
                                        </p:tav>
                                      </p:tavLst>
                                    </p:anim>
                                    <p:anim calcmode="lin" valueType="num">
                                      <p:cBhvr>
                                        <p:cTn id="18" dur="1000" fill="hold"/>
                                        <p:tgtEl>
                                          <p:spTgt spid="7"/>
                                        </p:tgtEl>
                                        <p:attrNameLst>
                                          <p:attrName>ppt_h</p:attrName>
                                        </p:attrNameLst>
                                      </p:cBhvr>
                                      <p:tavLst>
                                        <p:tav tm="0">
                                          <p:val>
                                            <p:fltVal val="0"/>
                                          </p:val>
                                        </p:tav>
                                        <p:tav tm="100000">
                                          <p:val>
                                            <p:strVal val="#ppt_h"/>
                                          </p:val>
                                        </p:tav>
                                      </p:tavLst>
                                    </p:anim>
                                    <p:anim calcmode="lin" valueType="num">
                                      <p:cBhvr>
                                        <p:cTn id="19" dur="1000" fill="hold"/>
                                        <p:tgtEl>
                                          <p:spTgt spid="7"/>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heel(4)">
                                      <p:cBhvr>
                                        <p:cTn id="2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a:scene3d>
            <a:camera prst="perspectiveFront"/>
            <a:lightRig rig="threePt" dir="t"/>
          </a:scene3d>
        </p:spPr>
        <p:txBody>
          <a:bodyPr>
            <a:normAutofit fontScale="90000"/>
          </a:bodyPr>
          <a:lstStyle/>
          <a:p>
            <a:r>
              <a:rPr lang="bn-BD" sz="9600" dirty="0" smtClean="0">
                <a:solidFill>
                  <a:srgbClr val="7030A0"/>
                </a:solidFill>
                <a:latin typeface="NikoshBAN" pitchFamily="2" charset="0"/>
                <a:cs typeface="NikoshBAN" pitchFamily="2" charset="0"/>
              </a:rPr>
              <a:t>ক্ষার ধাতু</a:t>
            </a:r>
            <a:endParaRPr lang="en-US" dirty="0"/>
          </a:p>
        </p:txBody>
      </p:sp>
      <p:sp>
        <p:nvSpPr>
          <p:cNvPr id="3" name="Content Placeholder 2"/>
          <p:cNvSpPr>
            <a:spLocks noGrp="1"/>
          </p:cNvSpPr>
          <p:nvPr>
            <p:ph idx="1"/>
          </p:nvPr>
        </p:nvSpPr>
        <p:spPr>
          <a:xfrm>
            <a:off x="457200" y="1600200"/>
            <a:ext cx="6400800" cy="4525963"/>
          </a:xfrm>
          <a:solidFill>
            <a:srgbClr val="FFC000"/>
          </a:solidFill>
          <a:scene3d>
            <a:camera prst="perspectiveFront"/>
            <a:lightRig rig="threePt" dir="t"/>
          </a:scene3d>
        </p:spPr>
        <p:txBody>
          <a:bodyPr/>
          <a:lstStyle/>
          <a:p>
            <a:pPr>
              <a:buNone/>
            </a:pPr>
            <a:r>
              <a:rPr lang="bn-BD" sz="9600" dirty="0" smtClean="0">
                <a:solidFill>
                  <a:srgbClr val="7030A0"/>
                </a:solidFill>
                <a:latin typeface="NikoshBAN" pitchFamily="2" charset="0"/>
                <a:cs typeface="NikoshBAN" pitchFamily="2" charset="0"/>
              </a:rPr>
              <a:t>ক্ষার ধাতু</a:t>
            </a:r>
            <a:r>
              <a:rPr lang="en-US" sz="9600" dirty="0" smtClean="0">
                <a:solidFill>
                  <a:srgbClr val="7030A0"/>
                </a:solidFill>
                <a:latin typeface="NikoshBAN" pitchFamily="2" charset="0"/>
                <a:cs typeface="NikoshBAN" pitchFamily="2" charset="0"/>
              </a:rPr>
              <a:t>:</a:t>
            </a:r>
            <a:r>
              <a:rPr lang="bn-BD" sz="9600" dirty="0" smtClean="0">
                <a:solidFill>
                  <a:srgbClr val="7030A0"/>
                </a:solidFill>
                <a:latin typeface="NikoshBAN" pitchFamily="2" charset="0"/>
                <a:cs typeface="NikoshBAN" pitchFamily="2" charset="0"/>
              </a:rPr>
              <a:t>-</a:t>
            </a:r>
            <a:r>
              <a:rPr lang="bn-BD" dirty="0" smtClean="0">
                <a:solidFill>
                  <a:srgbClr val="7030A0"/>
                </a:solidFill>
                <a:latin typeface="NikoshBAN" pitchFamily="2" charset="0"/>
                <a:cs typeface="NikoshBAN" pitchFamily="2" charset="0"/>
              </a:rPr>
              <a:t> পর্যায় সারণীর যে সকল মৌল পানির সাথে বিক্রিয়া করে ক্ষার তৈরী করে তাদেরকে ক্ষার ধাতু বলে।যেমনঃ- </a:t>
            </a:r>
            <a:r>
              <a:rPr lang="en-US" dirty="0" smtClean="0">
                <a:solidFill>
                  <a:srgbClr val="7030A0"/>
                </a:solidFill>
                <a:latin typeface="NikoshBAN" pitchFamily="2" charset="0"/>
                <a:cs typeface="NikoshBAN" pitchFamily="2" charset="0"/>
              </a:rPr>
              <a:t>Na</a:t>
            </a:r>
            <a:r>
              <a:rPr lang="bn-BD" dirty="0" smtClean="0">
                <a:solidFill>
                  <a:srgbClr val="7030A0"/>
                </a:solidFill>
                <a:latin typeface="NikoshBAN" pitchFamily="2" charset="0"/>
                <a:cs typeface="NikoshBAN" pitchFamily="2" charset="0"/>
              </a:rPr>
              <a:t>একটি ক্ষার ধাতু।</a:t>
            </a:r>
            <a:endParaRPr lang="en-US" sz="4400" dirty="0" smtClean="0">
              <a:solidFill>
                <a:srgbClr val="7030A0"/>
              </a:solidFill>
              <a:latin typeface="Times New Roman" pitchFamily="18" charset="0"/>
              <a:cs typeface="Times New Roman" pitchFamily="18" charset="0"/>
            </a:endParaRPr>
          </a:p>
          <a:p>
            <a:pPr>
              <a:buNone/>
            </a:pPr>
            <a:r>
              <a:rPr lang="en-US" sz="6600" baseline="30000" dirty="0" smtClean="0">
                <a:solidFill>
                  <a:srgbClr val="7030A0"/>
                </a:solidFill>
                <a:latin typeface="Times New Roman" pitchFamily="18" charset="0"/>
                <a:cs typeface="Times New Roman" pitchFamily="18" charset="0"/>
                <a:sym typeface="Symbol"/>
              </a:rPr>
              <a:t>2NaH2O=2NaOH</a:t>
            </a:r>
            <a:endParaRPr lang="en-US" sz="4400" dirty="0" smtClean="0">
              <a:solidFill>
                <a:srgbClr val="7030A0"/>
              </a:solidFill>
              <a:latin typeface="Times New Roman" pitchFamily="18" charset="0"/>
              <a:cs typeface="Times New Roman" pitchFamily="18" charset="0"/>
            </a:endParaRPr>
          </a:p>
        </p:txBody>
      </p:sp>
      <p:pic>
        <p:nvPicPr>
          <p:cNvPr id="5" name="Picture 6" descr="C:\Documents and Settings\Mike\My Documents\Development\Powerpoint\colpt.jpg"/>
          <p:cNvPicPr>
            <a:picLocks noChangeAspect="1" noChangeArrowheads="1"/>
          </p:cNvPicPr>
          <p:nvPr/>
        </p:nvPicPr>
        <p:blipFill>
          <a:blip r:embed="rId2" cstate="print"/>
          <a:srcRect r="86018" b="27925"/>
          <a:stretch>
            <a:fillRect/>
          </a:stretch>
        </p:blipFill>
        <p:spPr bwMode="auto">
          <a:xfrm>
            <a:off x="7010400" y="1524000"/>
            <a:ext cx="1905000" cy="5030388"/>
          </a:xfrm>
          <a:prstGeom prst="rect">
            <a:avLst/>
          </a:prstGeom>
          <a:solidFill>
            <a:srgbClr val="00B05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300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4)">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4)">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3">
                                            <p:bg/>
                                          </p:spTgt>
                                        </p:tgtEl>
                                        <p:attrNameLst>
                                          <p:attrName>style.visibility</p:attrName>
                                        </p:attrNameLst>
                                      </p:cBhvr>
                                      <p:to>
                                        <p:strVal val="visible"/>
                                      </p:to>
                                    </p:set>
                                    <p:animEffect transition="in" filter="wheel(4)">
                                      <p:cBhvr>
                                        <p:cTn id="22" dur="2000"/>
                                        <p:tgtEl>
                                          <p:spTgt spid="3">
                                            <p:bg/>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wheel(4)">
                                      <p:cBhvr>
                                        <p:cTn id="27" dur="20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wheel(4)">
                                      <p:cBhvr>
                                        <p:cTn id="32" dur="2000"/>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heel(4)">
                                      <p:cBhvr>
                                        <p:cTn id="37" dur="20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0000"/>
          </a:solidFill>
          <a:effectLst>
            <a:outerShdw blurRad="50800" dist="38100" dir="5400000" algn="t" rotWithShape="0">
              <a:prstClr val="black">
                <a:alpha val="40000"/>
              </a:prstClr>
            </a:outerShdw>
          </a:effectLst>
        </p:spPr>
        <p:txBody>
          <a:bodyPr>
            <a:normAutofit fontScale="90000"/>
          </a:bodyPr>
          <a:lstStyle/>
          <a:p>
            <a:r>
              <a:rPr lang="en-US" sz="8800" dirty="0" smtClean="0">
                <a:solidFill>
                  <a:srgbClr val="7030A0"/>
                </a:solidFill>
                <a:latin typeface="NikoshBAN" pitchFamily="2" charset="0"/>
                <a:cs typeface="NikoshBAN" pitchFamily="2" charset="0"/>
              </a:rPr>
              <a:t>d</a:t>
            </a:r>
            <a:r>
              <a:rPr lang="bn-BD" sz="8800" dirty="0" smtClean="0">
                <a:solidFill>
                  <a:srgbClr val="7030A0"/>
                </a:solidFill>
                <a:latin typeface="NikoshBAN" pitchFamily="2" charset="0"/>
                <a:cs typeface="NikoshBAN" pitchFamily="2" charset="0"/>
              </a:rPr>
              <a:t>-ব্লক মৌল</a:t>
            </a:r>
            <a:endParaRPr lang="en-US" sz="2400" dirty="0"/>
          </a:p>
        </p:txBody>
      </p:sp>
      <p:sp>
        <p:nvSpPr>
          <p:cNvPr id="3" name="Content Placeholder 2"/>
          <p:cNvSpPr>
            <a:spLocks noGrp="1"/>
          </p:cNvSpPr>
          <p:nvPr>
            <p:ph idx="1"/>
          </p:nvPr>
        </p:nvSpPr>
        <p:spPr>
          <a:xfrm>
            <a:off x="0" y="1447799"/>
            <a:ext cx="9144000" cy="1828801"/>
          </a:xfrm>
          <a:solidFill>
            <a:srgbClr val="00B050"/>
          </a:solidFill>
          <a:effectLst>
            <a:outerShdw blurRad="63500" sx="102000" sy="102000" algn="ctr" rotWithShape="0">
              <a:prstClr val="black">
                <a:alpha val="40000"/>
              </a:prstClr>
            </a:outerShdw>
          </a:effectLst>
        </p:spPr>
        <p:txBody>
          <a:bodyPr>
            <a:noAutofit/>
          </a:bodyPr>
          <a:lstStyle/>
          <a:p>
            <a:r>
              <a:rPr lang="en-US" sz="3600" dirty="0" smtClean="0">
                <a:solidFill>
                  <a:srgbClr val="7030A0"/>
                </a:solidFill>
                <a:latin typeface="NikoshBAN" pitchFamily="2" charset="0"/>
                <a:cs typeface="NikoshBAN" pitchFamily="2" charset="0"/>
              </a:rPr>
              <a:t>d</a:t>
            </a:r>
            <a:r>
              <a:rPr lang="bn-BD" sz="3600" dirty="0" smtClean="0">
                <a:solidFill>
                  <a:srgbClr val="7030A0"/>
                </a:solidFill>
                <a:latin typeface="NikoshBAN" pitchFamily="2" charset="0"/>
                <a:cs typeface="NikoshBAN" pitchFamily="2" charset="0"/>
              </a:rPr>
              <a:t>-ব্লক মৌল </a:t>
            </a:r>
            <a:r>
              <a:rPr lang="en-US" sz="3600" dirty="0" smtClean="0">
                <a:solidFill>
                  <a:srgbClr val="7030A0"/>
                </a:solidFill>
                <a:latin typeface="NikoshBAN" pitchFamily="2" charset="0"/>
                <a:cs typeface="NikoshBAN" pitchFamily="2" charset="0"/>
              </a:rPr>
              <a:t>:</a:t>
            </a:r>
            <a:r>
              <a:rPr lang="bn-BD" sz="3600" dirty="0" smtClean="0">
                <a:solidFill>
                  <a:srgbClr val="7030A0"/>
                </a:solidFill>
                <a:latin typeface="NikoshBAN" pitchFamily="2" charset="0"/>
                <a:cs typeface="NikoshBAN" pitchFamily="2" charset="0"/>
              </a:rPr>
              <a:t>-পর্যায় সারণী</a:t>
            </a:r>
            <a:r>
              <a:rPr lang="en-US" sz="3600" dirty="0" err="1" smtClean="0">
                <a:solidFill>
                  <a:srgbClr val="7030A0"/>
                </a:solidFill>
                <a:latin typeface="NikoshBAN" pitchFamily="2" charset="0"/>
                <a:cs typeface="NikoshBAN" pitchFamily="2" charset="0"/>
              </a:rPr>
              <a:t>তে</a:t>
            </a:r>
            <a:r>
              <a:rPr lang="bn-BD" sz="3600" dirty="0" smtClean="0">
                <a:solidFill>
                  <a:srgbClr val="7030A0"/>
                </a:solidFill>
                <a:latin typeface="NikoshBAN" pitchFamily="2" charset="0"/>
                <a:cs typeface="NikoshBAN" pitchFamily="2" charset="0"/>
              </a:rPr>
              <a:t> মৌল </a:t>
            </a:r>
            <a:r>
              <a:rPr lang="en-US" sz="3600" dirty="0" err="1" smtClean="0">
                <a:solidFill>
                  <a:srgbClr val="7030A0"/>
                </a:solidFill>
                <a:latin typeface="NikoshBAN" pitchFamily="2" charset="0"/>
                <a:cs typeface="NikoshBAN" pitchFamily="2" charset="0"/>
              </a:rPr>
              <a:t>সমূ</a:t>
            </a:r>
            <a:r>
              <a:rPr lang="bn-BD" sz="3600" dirty="0" smtClean="0">
                <a:solidFill>
                  <a:srgbClr val="7030A0"/>
                </a:solidFill>
                <a:latin typeface="NikoshBAN" pitchFamily="2" charset="0"/>
                <a:cs typeface="NikoshBAN" pitchFamily="2" charset="0"/>
              </a:rPr>
              <a:t>হের ইলেক্ট্রণ </a:t>
            </a:r>
            <a:r>
              <a:rPr lang="en-US" sz="3600" dirty="0" err="1" smtClean="0">
                <a:solidFill>
                  <a:srgbClr val="7030A0"/>
                </a:solidFill>
                <a:latin typeface="NikoshBAN" pitchFamily="2" charset="0"/>
                <a:cs typeface="NikoshBAN" pitchFamily="2" charset="0"/>
              </a:rPr>
              <a:t>প্রবেশের</a:t>
            </a:r>
            <a:r>
              <a:rPr lang="en-US" sz="3600" dirty="0" smtClean="0">
                <a:solidFill>
                  <a:srgbClr val="7030A0"/>
                </a:solidFill>
                <a:latin typeface="NikoshBAN" pitchFamily="2" charset="0"/>
                <a:cs typeface="NikoshBAN" pitchFamily="2" charset="0"/>
              </a:rPr>
              <a:t> </a:t>
            </a:r>
            <a:r>
              <a:rPr lang="bn-BD" sz="3600" dirty="0" smtClean="0">
                <a:solidFill>
                  <a:srgbClr val="7030A0"/>
                </a:solidFill>
                <a:latin typeface="NikoshBAN" pitchFamily="2" charset="0"/>
                <a:cs typeface="NikoshBAN" pitchFamily="2" charset="0"/>
              </a:rPr>
              <a:t>ক্ষেত্রে শেষ ইলেক্ট্রণ </a:t>
            </a:r>
            <a:r>
              <a:rPr lang="en-US" sz="3600" dirty="0" smtClean="0">
                <a:solidFill>
                  <a:srgbClr val="7030A0"/>
                </a:solidFill>
                <a:latin typeface="NikoshBAN" pitchFamily="2" charset="0"/>
                <a:cs typeface="NikoshBAN" pitchFamily="2" charset="0"/>
              </a:rPr>
              <a:t>d</a:t>
            </a:r>
            <a:r>
              <a:rPr lang="bn-BD" sz="3600" dirty="0" smtClean="0">
                <a:solidFill>
                  <a:srgbClr val="7030A0"/>
                </a:solidFill>
                <a:latin typeface="NikoshBAN" pitchFamily="2" charset="0"/>
                <a:cs typeface="NikoshBAN" pitchFamily="2" charset="0"/>
              </a:rPr>
              <a:t>-অর্বিটালে প্রবেশ করলে তাকে </a:t>
            </a:r>
            <a:r>
              <a:rPr lang="en-US" sz="3600" dirty="0" smtClean="0">
                <a:solidFill>
                  <a:srgbClr val="7030A0"/>
                </a:solidFill>
                <a:latin typeface="NikoshBAN" pitchFamily="2" charset="0"/>
                <a:cs typeface="NikoshBAN" pitchFamily="2" charset="0"/>
              </a:rPr>
              <a:t>d</a:t>
            </a:r>
            <a:r>
              <a:rPr lang="bn-BD" sz="3600" dirty="0" smtClean="0">
                <a:solidFill>
                  <a:srgbClr val="7030A0"/>
                </a:solidFill>
                <a:latin typeface="NikoshBAN" pitchFamily="2" charset="0"/>
                <a:cs typeface="NikoshBAN" pitchFamily="2" charset="0"/>
              </a:rPr>
              <a:t>-ব্লক মৌল বলে।</a:t>
            </a:r>
            <a:endParaRPr lang="en-US" sz="3600" dirty="0"/>
          </a:p>
        </p:txBody>
      </p:sp>
      <p:sp>
        <p:nvSpPr>
          <p:cNvPr id="10" name="TextBox 9"/>
          <p:cNvSpPr txBox="1"/>
          <p:nvPr/>
        </p:nvSpPr>
        <p:spPr>
          <a:xfrm>
            <a:off x="2438400" y="2819400"/>
            <a:ext cx="4343400" cy="523220"/>
          </a:xfrm>
          <a:prstGeom prst="rect">
            <a:avLst/>
          </a:prstGeom>
          <a:solidFill>
            <a:srgbClr val="FF0000"/>
          </a:solidFill>
        </p:spPr>
        <p:txBody>
          <a:bodyPr wrap="square" rtlCol="0">
            <a:spAutoFit/>
          </a:bodyPr>
          <a:lstStyle/>
          <a:p>
            <a:r>
              <a:rPr lang="en-US" sz="2800" dirty="0" smtClean="0">
                <a:solidFill>
                  <a:srgbClr val="7030A0"/>
                </a:solidFill>
                <a:latin typeface="NikoshBAN" pitchFamily="2" charset="0"/>
                <a:cs typeface="NikoshBAN" pitchFamily="2" charset="0"/>
              </a:rPr>
              <a:t>d</a:t>
            </a:r>
            <a:r>
              <a:rPr lang="bn-BD" sz="2800" dirty="0" smtClean="0">
                <a:solidFill>
                  <a:srgbClr val="7030A0"/>
                </a:solidFill>
                <a:latin typeface="NikoshBAN" pitchFamily="2" charset="0"/>
                <a:cs typeface="NikoshBAN" pitchFamily="2" charset="0"/>
              </a:rPr>
              <a:t>-ব্লক মৌল ও অবস্থান্তর মৌল</a:t>
            </a:r>
            <a:endParaRPr lang="en-US" sz="2800" dirty="0"/>
          </a:p>
        </p:txBody>
      </p:sp>
      <p:sp>
        <p:nvSpPr>
          <p:cNvPr id="11" name="TextBox 10"/>
          <p:cNvSpPr txBox="1"/>
          <p:nvPr/>
        </p:nvSpPr>
        <p:spPr>
          <a:xfrm>
            <a:off x="1981200" y="5257800"/>
            <a:ext cx="4114800" cy="381000"/>
          </a:xfrm>
          <a:prstGeom prst="rect">
            <a:avLst/>
          </a:prstGeom>
          <a:noFill/>
        </p:spPr>
        <p:txBody>
          <a:bodyPr wrap="square" rtlCol="0">
            <a:spAutoFit/>
          </a:bodyPr>
          <a:lstStyle/>
          <a:p>
            <a:endParaRPr lang="en-US" dirty="0"/>
          </a:p>
        </p:txBody>
      </p:sp>
      <p:pic>
        <p:nvPicPr>
          <p:cNvPr id="17" name="Picture 6" descr="C:\Documents and Settings\Mike\My Documents\Development\Powerpoint\colpt.jpg"/>
          <p:cNvPicPr>
            <a:picLocks noChangeAspect="1" noChangeArrowheads="1"/>
          </p:cNvPicPr>
          <p:nvPr/>
        </p:nvPicPr>
        <p:blipFill>
          <a:blip r:embed="rId2" cstate="print"/>
          <a:srcRect l="15001" t="30313" r="33333" b="29831"/>
          <a:stretch>
            <a:fillRect/>
          </a:stretch>
        </p:blipFill>
        <p:spPr bwMode="auto">
          <a:xfrm>
            <a:off x="0" y="3352800"/>
            <a:ext cx="9144000" cy="2819400"/>
          </a:xfrm>
          <a:prstGeom prst="rect">
            <a:avLst/>
          </a:prstGeom>
          <a:solidFill>
            <a:srgbClr val="00B05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19" name="Picture 6" descr="C:\Documents and Settings\Mike\My Documents\Development\Powerpoint\colpt.jpg"/>
          <p:cNvPicPr>
            <a:picLocks noChangeAspect="1" noChangeArrowheads="1"/>
          </p:cNvPicPr>
          <p:nvPr/>
        </p:nvPicPr>
        <p:blipFill>
          <a:blip r:embed="rId2" cstate="print"/>
          <a:srcRect l="24167" t="72222"/>
          <a:stretch>
            <a:fillRect/>
          </a:stretch>
        </p:blipFill>
        <p:spPr bwMode="auto">
          <a:xfrm>
            <a:off x="1" y="6248400"/>
            <a:ext cx="9143999" cy="1219200"/>
          </a:xfrm>
          <a:prstGeom prst="rect">
            <a:avLst/>
          </a:prstGeom>
          <a:solidFill>
            <a:srgbClr val="00B05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25" name="TextBox 24"/>
          <p:cNvSpPr txBox="1"/>
          <p:nvPr/>
        </p:nvSpPr>
        <p:spPr>
          <a:xfrm rot="10800000" flipV="1">
            <a:off x="2286000" y="6172200"/>
            <a:ext cx="4953000" cy="523220"/>
          </a:xfrm>
          <a:prstGeom prst="rect">
            <a:avLst/>
          </a:prstGeom>
          <a:solidFill>
            <a:srgbClr val="00B050"/>
          </a:solidFill>
          <a:scene3d>
            <a:camera prst="perspectiveFront"/>
            <a:lightRig rig="threePt" dir="t"/>
          </a:scene3d>
        </p:spPr>
        <p:txBody>
          <a:bodyPr wrap="square" rtlCol="0">
            <a:spAutoFit/>
          </a:bodyPr>
          <a:lstStyle/>
          <a:p>
            <a:r>
              <a:rPr lang="en-US" sz="2800" dirty="0" smtClean="0">
                <a:solidFill>
                  <a:srgbClr val="FF0000"/>
                </a:solidFill>
                <a:latin typeface="NikoshBAN" pitchFamily="2" charset="0"/>
                <a:cs typeface="NikoshBAN" pitchFamily="2" charset="0"/>
              </a:rPr>
              <a:t>d</a:t>
            </a:r>
            <a:r>
              <a:rPr lang="bn-BD" sz="2800" dirty="0" smtClean="0">
                <a:solidFill>
                  <a:srgbClr val="FF0000"/>
                </a:solidFill>
                <a:latin typeface="NikoshBAN" pitchFamily="2" charset="0"/>
                <a:cs typeface="NikoshBAN" pitchFamily="2" charset="0"/>
              </a:rPr>
              <a:t>-ব্লক মৌল ও আন্তঃ  অবস্থান্তর মৌল</a:t>
            </a:r>
            <a:endParaRPr lang="bn-BD" sz="3600" dirty="0" smtClean="0">
              <a:solidFill>
                <a:srgbClr val="FF0000"/>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3000"/>
                                  </p:stCondLst>
                                  <p:childTnLst>
                                    <p:set>
                                      <p:cBhvr>
                                        <p:cTn id="6" dur="1" fill="hold">
                                          <p:stCondLst>
                                            <p:cond delay="0"/>
                                          </p:stCondLst>
                                        </p:cTn>
                                        <p:tgtEl>
                                          <p:spTgt spid="17"/>
                                        </p:tgtEl>
                                        <p:attrNameLst>
                                          <p:attrName>style.visibility</p:attrName>
                                        </p:attrNameLst>
                                      </p:cBhvr>
                                      <p:to>
                                        <p:strVal val="visible"/>
                                      </p:to>
                                    </p:set>
                                    <p:animEffect transition="in" filter="dissolve">
                                      <p:cBhvr>
                                        <p:cTn id="7" dur="500"/>
                                        <p:tgtEl>
                                          <p:spTgt spid="17"/>
                                        </p:tgtEl>
                                      </p:cBhvr>
                                    </p:animEffect>
                                  </p:childTnLst>
                                </p:cTn>
                              </p:par>
                            </p:childTnLst>
                          </p:cTn>
                        </p:par>
                        <p:par>
                          <p:cTn id="8" fill="hold">
                            <p:stCondLst>
                              <p:cond delay="3500"/>
                            </p:stCondLst>
                            <p:childTnLst>
                              <p:par>
                                <p:cTn id="9" presetID="9" presetClass="entr" presetSubtype="0" fill="hold" nodeType="afterEffect">
                                  <p:stCondLst>
                                    <p:cond delay="3000"/>
                                  </p:stCondLst>
                                  <p:childTnLst>
                                    <p:set>
                                      <p:cBhvr>
                                        <p:cTn id="10" dur="1" fill="hold">
                                          <p:stCondLst>
                                            <p:cond delay="0"/>
                                          </p:stCondLst>
                                        </p:cTn>
                                        <p:tgtEl>
                                          <p:spTgt spid="19"/>
                                        </p:tgtEl>
                                        <p:attrNameLst>
                                          <p:attrName>style.visibility</p:attrName>
                                        </p:attrNameLst>
                                      </p:cBhvr>
                                      <p:to>
                                        <p:strVal val="visible"/>
                                      </p:to>
                                    </p:set>
                                    <p:animEffect transition="in" filter="dissolve">
                                      <p:cBhvr>
                                        <p:cTn id="11" dur="500"/>
                                        <p:tgtEl>
                                          <p:spTgt spid="19"/>
                                        </p:tgtEl>
                                      </p:cBhvr>
                                    </p:animEffect>
                                  </p:childTnLst>
                                </p:cTn>
                              </p:par>
                            </p:childTnLst>
                          </p:cTn>
                        </p:par>
                      </p:childTnLst>
                    </p:cTn>
                  </p:par>
                  <p:par>
                    <p:cTn id="12" fill="hold">
                      <p:stCondLst>
                        <p:cond delay="indefinite"/>
                      </p:stCondLst>
                      <p:childTnLst>
                        <p:par>
                          <p:cTn id="13" fill="hold">
                            <p:stCondLst>
                              <p:cond delay="0"/>
                            </p:stCondLst>
                            <p:childTnLst>
                              <p:par>
                                <p:cTn id="14" presetID="30"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800" decel="100000"/>
                                        <p:tgtEl>
                                          <p:spTgt spid="2"/>
                                        </p:tgtEl>
                                      </p:cBhvr>
                                    </p:animEffect>
                                    <p:anim calcmode="lin" valueType="num">
                                      <p:cBhvr>
                                        <p:cTn id="17" dur="800" decel="100000" fill="hold"/>
                                        <p:tgtEl>
                                          <p:spTgt spid="2"/>
                                        </p:tgtEl>
                                        <p:attrNameLst>
                                          <p:attrName>style.rotation</p:attrName>
                                        </p:attrNameLst>
                                      </p:cBhvr>
                                      <p:tavLst>
                                        <p:tav tm="0">
                                          <p:val>
                                            <p:fltVal val="-90"/>
                                          </p:val>
                                        </p:tav>
                                        <p:tav tm="100000">
                                          <p:val>
                                            <p:fltVal val="0"/>
                                          </p:val>
                                        </p:tav>
                                      </p:tavLst>
                                    </p:anim>
                                    <p:anim calcmode="lin" valueType="num">
                                      <p:cBhvr>
                                        <p:cTn id="18" dur="800" decel="100000" fill="hold"/>
                                        <p:tgtEl>
                                          <p:spTgt spid="2"/>
                                        </p:tgtEl>
                                        <p:attrNameLst>
                                          <p:attrName>ppt_x</p:attrName>
                                        </p:attrNameLst>
                                      </p:cBhvr>
                                      <p:tavLst>
                                        <p:tav tm="0">
                                          <p:val>
                                            <p:strVal val="#ppt_x+0.4"/>
                                          </p:val>
                                        </p:tav>
                                        <p:tav tm="100000">
                                          <p:val>
                                            <p:strVal val="#ppt_x-0.05"/>
                                          </p:val>
                                        </p:tav>
                                      </p:tavLst>
                                    </p:anim>
                                    <p:anim calcmode="lin" valueType="num">
                                      <p:cBhvr>
                                        <p:cTn id="19" dur="800" decel="100000" fill="hold"/>
                                        <p:tgtEl>
                                          <p:spTgt spid="2"/>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1" presetClass="entr" presetSubtype="4" fill="hold" grpId="0" nodeType="clickEffect">
                                  <p:stCondLst>
                                    <p:cond delay="0"/>
                                  </p:stCondLst>
                                  <p:childTnLst>
                                    <p:set>
                                      <p:cBhvr>
                                        <p:cTn id="25" dur="1" fill="hold">
                                          <p:stCondLst>
                                            <p:cond delay="0"/>
                                          </p:stCondLst>
                                        </p:cTn>
                                        <p:tgtEl>
                                          <p:spTgt spid="3">
                                            <p:bg/>
                                          </p:spTgt>
                                        </p:tgtEl>
                                        <p:attrNameLst>
                                          <p:attrName>style.visibility</p:attrName>
                                        </p:attrNameLst>
                                      </p:cBhvr>
                                      <p:to>
                                        <p:strVal val="visible"/>
                                      </p:to>
                                    </p:set>
                                    <p:animEffect transition="in" filter="wheel(4)">
                                      <p:cBhvr>
                                        <p:cTn id="26" dur="2000"/>
                                        <p:tgtEl>
                                          <p:spTgt spid="3">
                                            <p:bg/>
                                          </p:spTgt>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4"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Effect transition="in" filter="wheel(4)">
                                      <p:cBhvr>
                                        <p:cTn id="31" dur="2000"/>
                                        <p:tgtEl>
                                          <p:spTgt spid="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4"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wheel(4)">
                                      <p:cBhvr>
                                        <p:cTn id="36" dur="20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nodeType="click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wheel(4)">
                                      <p:cBhvr>
                                        <p:cTn id="41" dur="2000"/>
                                        <p:tgtEl>
                                          <p:spTgt spid="17"/>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4" fill="hold" grpId="0" nodeType="click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wheel(4)">
                                      <p:cBhvr>
                                        <p:cTn id="46" dur="2000"/>
                                        <p:tgtEl>
                                          <p:spTgt spid="25"/>
                                        </p:tgtEl>
                                      </p:cBhvr>
                                    </p:animEffect>
                                  </p:childTnLst>
                                </p:cTn>
                              </p:par>
                            </p:childTnLst>
                          </p:cTn>
                        </p:par>
                      </p:childTnLst>
                    </p:cTn>
                  </p:par>
                  <p:par>
                    <p:cTn id="47" fill="hold">
                      <p:stCondLst>
                        <p:cond delay="indefinite"/>
                      </p:stCondLst>
                      <p:childTnLst>
                        <p:par>
                          <p:cTn id="48" fill="hold">
                            <p:stCondLst>
                              <p:cond delay="0"/>
                            </p:stCondLst>
                            <p:childTnLst>
                              <p:par>
                                <p:cTn id="49" presetID="21" presetClass="entr" presetSubtype="4" fill="hold" grpId="1" nodeType="clickEffect">
                                  <p:stCondLst>
                                    <p:cond delay="0"/>
                                  </p:stCondLst>
                                  <p:childTnLst>
                                    <p:set>
                                      <p:cBhvr>
                                        <p:cTn id="50" dur="1" fill="hold">
                                          <p:stCondLst>
                                            <p:cond delay="0"/>
                                          </p:stCondLst>
                                        </p:cTn>
                                        <p:tgtEl>
                                          <p:spTgt spid="25"/>
                                        </p:tgtEl>
                                        <p:attrNameLst>
                                          <p:attrName>style.visibility</p:attrName>
                                        </p:attrNameLst>
                                      </p:cBhvr>
                                      <p:to>
                                        <p:strVal val="visible"/>
                                      </p:to>
                                    </p:set>
                                    <p:animEffect transition="in" filter="wheel(4)">
                                      <p:cBhvr>
                                        <p:cTn id="51"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10" grpId="0" animBg="1"/>
      <p:bldP spid="25" grpId="0" animBg="1"/>
      <p:bldP spid="25"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a:solidFill>
            <a:srgbClr val="FF0000"/>
          </a:solidFill>
          <a:scene3d>
            <a:camera prst="perspectiveFront"/>
            <a:lightRig rig="threePt" dir="t"/>
          </a:scene3d>
        </p:spPr>
        <p:txBody>
          <a:bodyPr>
            <a:normAutofit fontScale="90000"/>
          </a:bodyPr>
          <a:lstStyle/>
          <a:p>
            <a:r>
              <a:rPr lang="en-US" sz="11500" dirty="0" smtClean="0">
                <a:solidFill>
                  <a:srgbClr val="7030A0"/>
                </a:solidFill>
                <a:latin typeface="NikoshBAN" pitchFamily="2" charset="0"/>
                <a:cs typeface="NikoshBAN" pitchFamily="2" charset="0"/>
              </a:rPr>
              <a:t> </a:t>
            </a:r>
            <a:r>
              <a:rPr lang="bn-BD" sz="11500" dirty="0" smtClean="0">
                <a:solidFill>
                  <a:srgbClr val="7030A0"/>
                </a:solidFill>
                <a:latin typeface="NikoshBAN" pitchFamily="2" charset="0"/>
                <a:cs typeface="NikoshBAN" pitchFamily="2" charset="0"/>
              </a:rPr>
              <a:t>নিস্ক্রীয় গ্যাস মৌল</a:t>
            </a:r>
            <a:endParaRPr lang="en-US" sz="4000" dirty="0"/>
          </a:p>
        </p:txBody>
      </p:sp>
      <p:sp>
        <p:nvSpPr>
          <p:cNvPr id="5" name="Content Placeholder 4"/>
          <p:cNvSpPr>
            <a:spLocks noGrp="1"/>
          </p:cNvSpPr>
          <p:nvPr>
            <p:ph idx="1"/>
          </p:nvPr>
        </p:nvSpPr>
        <p:spPr>
          <a:xfrm>
            <a:off x="0" y="1600200"/>
            <a:ext cx="9144000" cy="5257800"/>
          </a:xfrm>
          <a:solidFill>
            <a:srgbClr val="92D050"/>
          </a:solidFill>
          <a:effectLst>
            <a:reflection blurRad="6350" stA="50000" endA="300" endPos="55000" dir="5400000" sy="-100000" algn="bl" rotWithShape="0"/>
          </a:effectLst>
        </p:spPr>
        <p:txBody>
          <a:bodyPr>
            <a:noAutofit/>
          </a:bodyPr>
          <a:lstStyle/>
          <a:p>
            <a:r>
              <a:rPr lang="en-US" sz="2800" dirty="0" smtClean="0">
                <a:solidFill>
                  <a:srgbClr val="7030A0"/>
                </a:solidFill>
                <a:latin typeface="Times New Roman" pitchFamily="18" charset="0"/>
                <a:cs typeface="Times New Roman" pitchFamily="18" charset="0"/>
              </a:rPr>
              <a:t> </a:t>
            </a:r>
            <a:r>
              <a:rPr lang="bn-BD" sz="2800" dirty="0" smtClean="0">
                <a:solidFill>
                  <a:srgbClr val="7030A0"/>
                </a:solidFill>
                <a:latin typeface="Times New Roman" pitchFamily="18" charset="0"/>
                <a:cs typeface="NikoshBAN" pitchFamily="2" charset="0"/>
              </a:rPr>
              <a:t>নিস্ক্রীয় গ্যাস মৌলের নাম সমূহঃ</a:t>
            </a:r>
            <a:r>
              <a:rPr lang="en-US" sz="2800" dirty="0" err="1" smtClean="0">
                <a:solidFill>
                  <a:srgbClr val="7030A0"/>
                </a:solidFill>
                <a:latin typeface="Times New Roman" pitchFamily="18" charset="0"/>
                <a:cs typeface="Times New Roman" pitchFamily="18" charset="0"/>
              </a:rPr>
              <a:t>He,Ne,Ar,Kr,Xe,Rn</a:t>
            </a:r>
            <a:r>
              <a:rPr lang="en-US" sz="2800" dirty="0" smtClean="0">
                <a:solidFill>
                  <a:srgbClr val="7030A0"/>
                </a:solidFill>
                <a:latin typeface="Times New Roman" pitchFamily="18" charset="0"/>
                <a:cs typeface="Times New Roman" pitchFamily="18" charset="0"/>
              </a:rPr>
              <a:t>.</a:t>
            </a:r>
          </a:p>
          <a:p>
            <a:r>
              <a:rPr lang="bn-BD" sz="2800" dirty="0" smtClean="0">
                <a:solidFill>
                  <a:srgbClr val="7030A0"/>
                </a:solidFill>
                <a:latin typeface="Times New Roman" pitchFamily="18" charset="0"/>
                <a:cs typeface="NikoshBAN" pitchFamily="2" charset="0"/>
              </a:rPr>
              <a:t>ইলেক্ট্রণ বিণ্যাসঃ</a:t>
            </a:r>
            <a:r>
              <a:rPr lang="bn-BD" sz="2800" dirty="0" smtClean="0">
                <a:solidFill>
                  <a:srgbClr val="FF0000"/>
                </a:solidFill>
                <a:latin typeface="Times New Roman" pitchFamily="18" charset="0"/>
                <a:cs typeface="NikoshBAN" pitchFamily="2" charset="0"/>
              </a:rPr>
              <a:t>হিলিয়াম-</a:t>
            </a:r>
            <a:r>
              <a:rPr lang="bn-BD" sz="2800" dirty="0" smtClean="0">
                <a:solidFill>
                  <a:srgbClr val="7030A0"/>
                </a:solidFill>
                <a:latin typeface="Times New Roman" pitchFamily="18" charset="0"/>
                <a:cs typeface="NikoshBAN" pitchFamily="2" charset="0"/>
              </a:rPr>
              <a:t> </a:t>
            </a:r>
            <a:r>
              <a:rPr lang="en-US" sz="2800" dirty="0" smtClean="0">
                <a:solidFill>
                  <a:srgbClr val="7030A0"/>
                </a:solidFill>
                <a:latin typeface="Times New Roman" pitchFamily="18" charset="0"/>
                <a:cs typeface="Times New Roman" pitchFamily="18" charset="0"/>
              </a:rPr>
              <a:t>He(2)</a:t>
            </a:r>
            <a:r>
              <a:rPr lang="bn-BD" sz="2800" dirty="0" smtClean="0">
                <a:solidFill>
                  <a:srgbClr val="7030A0"/>
                </a:solidFill>
                <a:latin typeface="Times New Roman" pitchFamily="18" charset="0"/>
                <a:cs typeface="NikoshBAN" pitchFamily="2" charset="0"/>
              </a:rPr>
              <a:t>-</a:t>
            </a:r>
            <a:r>
              <a:rPr lang="en-US" sz="2800" dirty="0" smtClean="0">
                <a:solidFill>
                  <a:srgbClr val="7030A0"/>
                </a:solidFill>
                <a:latin typeface="Times New Roman" pitchFamily="18" charset="0"/>
                <a:cs typeface="Times New Roman" pitchFamily="18" charset="0"/>
              </a:rPr>
              <a:t>1s</a:t>
            </a:r>
            <a:r>
              <a:rPr lang="en-US" sz="2800" baseline="30000" dirty="0" smtClean="0">
                <a:solidFill>
                  <a:srgbClr val="7030A0"/>
                </a:solidFill>
                <a:latin typeface="Times New Roman" pitchFamily="18" charset="0"/>
                <a:cs typeface="Times New Roman" pitchFamily="18" charset="0"/>
              </a:rPr>
              <a:t>2</a:t>
            </a:r>
            <a:endParaRPr lang="en-US" sz="2800" baseline="30000" dirty="0" smtClean="0">
              <a:solidFill>
                <a:srgbClr val="FF0000"/>
              </a:solidFill>
              <a:latin typeface="Times New Roman" pitchFamily="18" charset="0"/>
              <a:cs typeface="Times New Roman" pitchFamily="18" charset="0"/>
            </a:endParaRPr>
          </a:p>
          <a:p>
            <a:r>
              <a:rPr lang="bn-BD" sz="2800" dirty="0" smtClean="0">
                <a:solidFill>
                  <a:srgbClr val="FF0000"/>
                </a:solidFill>
                <a:latin typeface="Times New Roman" pitchFamily="18" charset="0"/>
                <a:cs typeface="NikoshBAN" pitchFamily="2" charset="0"/>
              </a:rPr>
              <a:t>নিয়ন</a:t>
            </a:r>
            <a:r>
              <a:rPr lang="bn-BD" sz="2800" dirty="0" smtClean="0">
                <a:solidFill>
                  <a:srgbClr val="7030A0"/>
                </a:solidFill>
                <a:latin typeface="Times New Roman" pitchFamily="18" charset="0"/>
                <a:cs typeface="NikoshBAN" pitchFamily="2" charset="0"/>
              </a:rPr>
              <a:t> -</a:t>
            </a:r>
            <a:r>
              <a:rPr lang="en-US" sz="2800" dirty="0" smtClean="0">
                <a:solidFill>
                  <a:srgbClr val="7030A0"/>
                </a:solidFill>
                <a:latin typeface="Times New Roman" pitchFamily="18" charset="0"/>
                <a:cs typeface="Times New Roman" pitchFamily="18" charset="0"/>
              </a:rPr>
              <a:t>Ne(10)-1s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2s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2p</a:t>
            </a:r>
            <a:r>
              <a:rPr lang="en-US" sz="2800" baseline="30000" dirty="0" smtClean="0">
                <a:solidFill>
                  <a:srgbClr val="7030A0"/>
                </a:solidFill>
                <a:latin typeface="Times New Roman" pitchFamily="18" charset="0"/>
                <a:cs typeface="Times New Roman" pitchFamily="18" charset="0"/>
              </a:rPr>
              <a:t>6</a:t>
            </a:r>
          </a:p>
          <a:p>
            <a:r>
              <a:rPr lang="bn-BD" sz="2800" dirty="0" smtClean="0">
                <a:solidFill>
                  <a:srgbClr val="FF0000"/>
                </a:solidFill>
                <a:latin typeface="Times New Roman" pitchFamily="18" charset="0"/>
                <a:cs typeface="NikoshBAN" pitchFamily="2" charset="0"/>
              </a:rPr>
              <a:t> আরগন</a:t>
            </a:r>
            <a:r>
              <a:rPr lang="bn-BD" sz="2800" dirty="0" smtClean="0">
                <a:solidFill>
                  <a:srgbClr val="7030A0"/>
                </a:solidFill>
                <a:latin typeface="Times New Roman" pitchFamily="18" charset="0"/>
                <a:cs typeface="NikoshBAN" pitchFamily="2" charset="0"/>
              </a:rPr>
              <a:t> -</a:t>
            </a:r>
            <a:r>
              <a:rPr lang="en-US" sz="2800" dirty="0" err="1" smtClean="0">
                <a:solidFill>
                  <a:srgbClr val="7030A0"/>
                </a:solidFill>
                <a:latin typeface="Times New Roman" pitchFamily="18" charset="0"/>
                <a:cs typeface="Times New Roman" pitchFamily="18" charset="0"/>
              </a:rPr>
              <a:t>Ar</a:t>
            </a:r>
            <a:r>
              <a:rPr lang="en-US" sz="2800" dirty="0" smtClean="0">
                <a:solidFill>
                  <a:srgbClr val="7030A0"/>
                </a:solidFill>
                <a:latin typeface="Times New Roman" pitchFamily="18" charset="0"/>
                <a:cs typeface="Times New Roman" pitchFamily="18" charset="0"/>
              </a:rPr>
              <a:t>(18) 1s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2s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2p</a:t>
            </a:r>
            <a:r>
              <a:rPr lang="en-US" sz="2800" baseline="30000" dirty="0" smtClean="0">
                <a:solidFill>
                  <a:srgbClr val="7030A0"/>
                </a:solidFill>
                <a:latin typeface="Times New Roman" pitchFamily="18" charset="0"/>
                <a:cs typeface="Times New Roman" pitchFamily="18" charset="0"/>
              </a:rPr>
              <a:t>6</a:t>
            </a:r>
            <a:r>
              <a:rPr lang="en-US" sz="2800" dirty="0" smtClean="0">
                <a:solidFill>
                  <a:srgbClr val="7030A0"/>
                </a:solidFill>
                <a:latin typeface="Times New Roman" pitchFamily="18" charset="0"/>
                <a:cs typeface="Times New Roman" pitchFamily="18" charset="0"/>
              </a:rPr>
              <a:t>3s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3p</a:t>
            </a:r>
            <a:r>
              <a:rPr lang="en-US" sz="2800" baseline="30000" dirty="0" smtClean="0">
                <a:solidFill>
                  <a:srgbClr val="7030A0"/>
                </a:solidFill>
                <a:latin typeface="Times New Roman" pitchFamily="18" charset="0"/>
                <a:cs typeface="Times New Roman" pitchFamily="18" charset="0"/>
              </a:rPr>
              <a:t>6</a:t>
            </a:r>
            <a:endParaRPr lang="en-US" sz="2800" dirty="0" smtClean="0">
              <a:solidFill>
                <a:srgbClr val="FF0000"/>
              </a:solidFill>
              <a:latin typeface="Times New Roman" pitchFamily="18" charset="0"/>
              <a:cs typeface="Times New Roman" pitchFamily="18" charset="0"/>
            </a:endParaRPr>
          </a:p>
          <a:p>
            <a:r>
              <a:rPr lang="bn-BD" sz="2800" dirty="0" smtClean="0">
                <a:solidFill>
                  <a:srgbClr val="FF0000"/>
                </a:solidFill>
                <a:latin typeface="Times New Roman" pitchFamily="18" charset="0"/>
                <a:cs typeface="NikoshBAN" pitchFamily="2" charset="0"/>
              </a:rPr>
              <a:t>ক্রিপ্টণ-</a:t>
            </a:r>
            <a:r>
              <a:rPr lang="bn-BD" sz="2800" dirty="0" smtClean="0">
                <a:solidFill>
                  <a:srgbClr val="7030A0"/>
                </a:solidFill>
                <a:latin typeface="Times New Roman" pitchFamily="18" charset="0"/>
                <a:cs typeface="NikoshBAN" pitchFamily="2" charset="0"/>
              </a:rPr>
              <a:t> </a:t>
            </a:r>
            <a:r>
              <a:rPr lang="en-US" sz="2800" dirty="0" smtClean="0">
                <a:solidFill>
                  <a:srgbClr val="7030A0"/>
                </a:solidFill>
                <a:latin typeface="Times New Roman" pitchFamily="18" charset="0"/>
                <a:cs typeface="Times New Roman" pitchFamily="18" charset="0"/>
              </a:rPr>
              <a:t>Kr(36) 1s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2s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2p</a:t>
            </a:r>
            <a:r>
              <a:rPr lang="en-US" sz="2800" baseline="30000" dirty="0" smtClean="0">
                <a:solidFill>
                  <a:srgbClr val="7030A0"/>
                </a:solidFill>
                <a:latin typeface="Times New Roman" pitchFamily="18" charset="0"/>
                <a:cs typeface="Times New Roman" pitchFamily="18" charset="0"/>
              </a:rPr>
              <a:t>6</a:t>
            </a:r>
            <a:r>
              <a:rPr lang="en-US" sz="2800" dirty="0" smtClean="0">
                <a:solidFill>
                  <a:srgbClr val="7030A0"/>
                </a:solidFill>
                <a:latin typeface="Times New Roman" pitchFamily="18" charset="0"/>
                <a:cs typeface="Times New Roman" pitchFamily="18" charset="0"/>
              </a:rPr>
              <a:t>3s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3p</a:t>
            </a:r>
            <a:r>
              <a:rPr lang="en-US" sz="2800" baseline="30000" dirty="0" smtClean="0">
                <a:solidFill>
                  <a:srgbClr val="7030A0"/>
                </a:solidFill>
                <a:latin typeface="Times New Roman" pitchFamily="18" charset="0"/>
                <a:cs typeface="Times New Roman" pitchFamily="18" charset="0"/>
              </a:rPr>
              <a:t>6</a:t>
            </a:r>
            <a:r>
              <a:rPr lang="en-US" sz="2800" dirty="0" smtClean="0">
                <a:solidFill>
                  <a:srgbClr val="7030A0"/>
                </a:solidFill>
                <a:latin typeface="Times New Roman" pitchFamily="18" charset="0"/>
                <a:cs typeface="Times New Roman" pitchFamily="18" charset="0"/>
              </a:rPr>
              <a:t>3d</a:t>
            </a:r>
            <a:r>
              <a:rPr lang="en-US" sz="2800" baseline="30000" dirty="0" smtClean="0">
                <a:solidFill>
                  <a:srgbClr val="7030A0"/>
                </a:solidFill>
                <a:latin typeface="Times New Roman" pitchFamily="18" charset="0"/>
                <a:cs typeface="Times New Roman" pitchFamily="18" charset="0"/>
              </a:rPr>
              <a:t>10</a:t>
            </a:r>
            <a:r>
              <a:rPr lang="en-US" sz="2800" dirty="0" smtClean="0">
                <a:solidFill>
                  <a:srgbClr val="7030A0"/>
                </a:solidFill>
                <a:latin typeface="Times New Roman" pitchFamily="18" charset="0"/>
                <a:cs typeface="Times New Roman" pitchFamily="18" charset="0"/>
              </a:rPr>
              <a:t>4s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4p</a:t>
            </a:r>
            <a:r>
              <a:rPr lang="en-US" sz="2800" baseline="30000" dirty="0" smtClean="0">
                <a:solidFill>
                  <a:srgbClr val="7030A0"/>
                </a:solidFill>
                <a:latin typeface="Times New Roman" pitchFamily="18" charset="0"/>
                <a:cs typeface="Times New Roman" pitchFamily="18" charset="0"/>
              </a:rPr>
              <a:t>6</a:t>
            </a:r>
            <a:endParaRPr lang="en-US" sz="2800" dirty="0" smtClean="0">
              <a:solidFill>
                <a:srgbClr val="FF0000"/>
              </a:solidFill>
              <a:latin typeface="Times New Roman" pitchFamily="18" charset="0"/>
              <a:cs typeface="Times New Roman" pitchFamily="18" charset="0"/>
            </a:endParaRPr>
          </a:p>
          <a:p>
            <a:r>
              <a:rPr lang="bn-BD" sz="2800" dirty="0" smtClean="0">
                <a:solidFill>
                  <a:srgbClr val="FF0000"/>
                </a:solidFill>
                <a:latin typeface="Times New Roman" pitchFamily="18" charset="0"/>
                <a:cs typeface="NikoshBAN" pitchFamily="2" charset="0"/>
              </a:rPr>
              <a:t>জেনন</a:t>
            </a:r>
            <a:r>
              <a:rPr lang="bn-BD" sz="2800" dirty="0" smtClean="0">
                <a:solidFill>
                  <a:srgbClr val="7030A0"/>
                </a:solidFill>
                <a:latin typeface="Times New Roman" pitchFamily="18" charset="0"/>
                <a:cs typeface="NikoshBAN" pitchFamily="2" charset="0"/>
              </a:rPr>
              <a:t>- </a:t>
            </a:r>
            <a:r>
              <a:rPr lang="en-US" sz="2800" dirty="0" err="1" smtClean="0">
                <a:solidFill>
                  <a:srgbClr val="7030A0"/>
                </a:solidFill>
                <a:latin typeface="Times New Roman" pitchFamily="18" charset="0"/>
                <a:cs typeface="Times New Roman" pitchFamily="18" charset="0"/>
              </a:rPr>
              <a:t>Xe</a:t>
            </a:r>
            <a:r>
              <a:rPr lang="en-US" sz="2800" dirty="0" smtClean="0">
                <a:solidFill>
                  <a:srgbClr val="7030A0"/>
                </a:solidFill>
                <a:latin typeface="Times New Roman" pitchFamily="18" charset="0"/>
                <a:cs typeface="Times New Roman" pitchFamily="18" charset="0"/>
              </a:rPr>
              <a:t>(54) 1s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2s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2p</a:t>
            </a:r>
            <a:r>
              <a:rPr lang="en-US" sz="2800" baseline="30000" dirty="0" smtClean="0">
                <a:solidFill>
                  <a:srgbClr val="7030A0"/>
                </a:solidFill>
                <a:latin typeface="Times New Roman" pitchFamily="18" charset="0"/>
                <a:cs typeface="Times New Roman" pitchFamily="18" charset="0"/>
              </a:rPr>
              <a:t>6</a:t>
            </a:r>
            <a:r>
              <a:rPr lang="en-US" sz="2800" dirty="0" smtClean="0">
                <a:solidFill>
                  <a:srgbClr val="7030A0"/>
                </a:solidFill>
                <a:latin typeface="Times New Roman" pitchFamily="18" charset="0"/>
                <a:cs typeface="Times New Roman" pitchFamily="18" charset="0"/>
              </a:rPr>
              <a:t>3s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3p</a:t>
            </a:r>
            <a:r>
              <a:rPr lang="en-US" sz="2800" baseline="30000" dirty="0" smtClean="0">
                <a:solidFill>
                  <a:srgbClr val="7030A0"/>
                </a:solidFill>
                <a:latin typeface="Times New Roman" pitchFamily="18" charset="0"/>
                <a:cs typeface="Times New Roman" pitchFamily="18" charset="0"/>
              </a:rPr>
              <a:t>6</a:t>
            </a:r>
            <a:r>
              <a:rPr lang="en-US" sz="2800" dirty="0" smtClean="0">
                <a:solidFill>
                  <a:srgbClr val="7030A0"/>
                </a:solidFill>
                <a:latin typeface="Times New Roman" pitchFamily="18" charset="0"/>
                <a:cs typeface="Times New Roman" pitchFamily="18" charset="0"/>
              </a:rPr>
              <a:t>3d</a:t>
            </a:r>
            <a:r>
              <a:rPr lang="en-US" sz="2800" baseline="30000" dirty="0" smtClean="0">
                <a:solidFill>
                  <a:srgbClr val="7030A0"/>
                </a:solidFill>
                <a:latin typeface="Times New Roman" pitchFamily="18" charset="0"/>
                <a:cs typeface="Times New Roman" pitchFamily="18" charset="0"/>
              </a:rPr>
              <a:t>10</a:t>
            </a:r>
            <a:r>
              <a:rPr lang="en-US" sz="2800" dirty="0" smtClean="0">
                <a:solidFill>
                  <a:srgbClr val="7030A0"/>
                </a:solidFill>
                <a:latin typeface="Times New Roman" pitchFamily="18" charset="0"/>
                <a:cs typeface="Times New Roman" pitchFamily="18" charset="0"/>
              </a:rPr>
              <a:t>4s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4p</a:t>
            </a:r>
            <a:r>
              <a:rPr lang="en-US" sz="2800" baseline="30000" dirty="0" smtClean="0">
                <a:solidFill>
                  <a:srgbClr val="7030A0"/>
                </a:solidFill>
                <a:latin typeface="Times New Roman" pitchFamily="18" charset="0"/>
                <a:cs typeface="Times New Roman" pitchFamily="18" charset="0"/>
              </a:rPr>
              <a:t>6</a:t>
            </a:r>
            <a:r>
              <a:rPr lang="en-US" sz="2800" dirty="0" smtClean="0">
                <a:solidFill>
                  <a:srgbClr val="7030A0"/>
                </a:solidFill>
                <a:latin typeface="Times New Roman" pitchFamily="18" charset="0"/>
                <a:cs typeface="Times New Roman" pitchFamily="18" charset="0"/>
              </a:rPr>
              <a:t>4d</a:t>
            </a:r>
            <a:r>
              <a:rPr lang="en-US" sz="2800" baseline="30000" dirty="0" smtClean="0">
                <a:solidFill>
                  <a:srgbClr val="7030A0"/>
                </a:solidFill>
                <a:latin typeface="Times New Roman" pitchFamily="18" charset="0"/>
                <a:cs typeface="Times New Roman" pitchFamily="18" charset="0"/>
              </a:rPr>
              <a:t>10</a:t>
            </a:r>
            <a:r>
              <a:rPr lang="en-US" sz="2800" dirty="0" smtClean="0">
                <a:solidFill>
                  <a:srgbClr val="7030A0"/>
                </a:solidFill>
                <a:latin typeface="Times New Roman" pitchFamily="18" charset="0"/>
                <a:cs typeface="Times New Roman" pitchFamily="18" charset="0"/>
              </a:rPr>
              <a:t>4f</a:t>
            </a:r>
            <a:r>
              <a:rPr lang="en-US" sz="2800" baseline="30000" dirty="0" smtClean="0">
                <a:solidFill>
                  <a:srgbClr val="7030A0"/>
                </a:solidFill>
                <a:latin typeface="Times New Roman" pitchFamily="18" charset="0"/>
                <a:cs typeface="Times New Roman" pitchFamily="18" charset="0"/>
              </a:rPr>
              <a:t>14</a:t>
            </a:r>
            <a:r>
              <a:rPr lang="en-US" sz="2800" dirty="0" smtClean="0">
                <a:solidFill>
                  <a:srgbClr val="7030A0"/>
                </a:solidFill>
                <a:latin typeface="Times New Roman" pitchFamily="18" charset="0"/>
                <a:cs typeface="Times New Roman" pitchFamily="18" charset="0"/>
              </a:rPr>
              <a:t>5s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5p</a:t>
            </a:r>
            <a:r>
              <a:rPr lang="en-US" sz="2800" baseline="30000" dirty="0" smtClean="0">
                <a:solidFill>
                  <a:srgbClr val="7030A0"/>
                </a:solidFill>
                <a:latin typeface="Times New Roman" pitchFamily="18" charset="0"/>
                <a:cs typeface="Times New Roman" pitchFamily="18" charset="0"/>
              </a:rPr>
              <a:t>6</a:t>
            </a:r>
            <a:endParaRPr lang="en-US" sz="2800" dirty="0" smtClean="0">
              <a:solidFill>
                <a:srgbClr val="FF0000"/>
              </a:solidFill>
              <a:latin typeface="Times New Roman" pitchFamily="18" charset="0"/>
              <a:cs typeface="Times New Roman" pitchFamily="18" charset="0"/>
            </a:endParaRPr>
          </a:p>
          <a:p>
            <a:r>
              <a:rPr lang="bn-BD" sz="2800" dirty="0" smtClean="0">
                <a:solidFill>
                  <a:srgbClr val="FF0000"/>
                </a:solidFill>
                <a:latin typeface="Times New Roman" pitchFamily="18" charset="0"/>
                <a:cs typeface="NikoshBAN" pitchFamily="2" charset="0"/>
              </a:rPr>
              <a:t>রেডন-</a:t>
            </a:r>
            <a:r>
              <a:rPr lang="en-US" sz="2800" dirty="0" err="1" smtClean="0">
                <a:solidFill>
                  <a:srgbClr val="7030A0"/>
                </a:solidFill>
                <a:latin typeface="Times New Roman" pitchFamily="18" charset="0"/>
                <a:cs typeface="Times New Roman" pitchFamily="18" charset="0"/>
              </a:rPr>
              <a:t>Rn</a:t>
            </a:r>
            <a:r>
              <a:rPr lang="en-US" sz="2800" dirty="0" smtClean="0">
                <a:solidFill>
                  <a:srgbClr val="7030A0"/>
                </a:solidFill>
                <a:latin typeface="Times New Roman" pitchFamily="18" charset="0"/>
                <a:cs typeface="Times New Roman" pitchFamily="18" charset="0"/>
              </a:rPr>
              <a:t>(86)1s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2s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2p</a:t>
            </a:r>
            <a:r>
              <a:rPr lang="en-US" sz="2800" baseline="30000" dirty="0" smtClean="0">
                <a:solidFill>
                  <a:srgbClr val="7030A0"/>
                </a:solidFill>
                <a:latin typeface="Times New Roman" pitchFamily="18" charset="0"/>
                <a:cs typeface="Times New Roman" pitchFamily="18" charset="0"/>
              </a:rPr>
              <a:t>6</a:t>
            </a:r>
            <a:r>
              <a:rPr lang="en-US" sz="2800" dirty="0" smtClean="0">
                <a:solidFill>
                  <a:srgbClr val="7030A0"/>
                </a:solidFill>
                <a:latin typeface="Times New Roman" pitchFamily="18" charset="0"/>
                <a:cs typeface="Times New Roman" pitchFamily="18" charset="0"/>
              </a:rPr>
              <a:t>3s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3p</a:t>
            </a:r>
            <a:r>
              <a:rPr lang="en-US" sz="2800" baseline="30000" dirty="0" smtClean="0">
                <a:solidFill>
                  <a:srgbClr val="7030A0"/>
                </a:solidFill>
                <a:latin typeface="Times New Roman" pitchFamily="18" charset="0"/>
                <a:cs typeface="Times New Roman" pitchFamily="18" charset="0"/>
              </a:rPr>
              <a:t>6</a:t>
            </a:r>
            <a:r>
              <a:rPr lang="en-US" sz="2800" dirty="0" smtClean="0">
                <a:solidFill>
                  <a:srgbClr val="7030A0"/>
                </a:solidFill>
                <a:latin typeface="Times New Roman" pitchFamily="18" charset="0"/>
                <a:cs typeface="Times New Roman" pitchFamily="18" charset="0"/>
              </a:rPr>
              <a:t>3d</a:t>
            </a:r>
            <a:r>
              <a:rPr lang="en-US" sz="2800" baseline="30000" dirty="0" smtClean="0">
                <a:solidFill>
                  <a:srgbClr val="7030A0"/>
                </a:solidFill>
                <a:latin typeface="Times New Roman" pitchFamily="18" charset="0"/>
                <a:cs typeface="Times New Roman" pitchFamily="18" charset="0"/>
              </a:rPr>
              <a:t>10</a:t>
            </a:r>
            <a:r>
              <a:rPr lang="en-US" sz="2800" dirty="0" smtClean="0">
                <a:solidFill>
                  <a:srgbClr val="7030A0"/>
                </a:solidFill>
                <a:latin typeface="Times New Roman" pitchFamily="18" charset="0"/>
                <a:cs typeface="Times New Roman" pitchFamily="18" charset="0"/>
              </a:rPr>
              <a:t>4s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4p</a:t>
            </a:r>
            <a:r>
              <a:rPr lang="en-US" sz="2800" baseline="30000" dirty="0" smtClean="0">
                <a:solidFill>
                  <a:srgbClr val="7030A0"/>
                </a:solidFill>
                <a:latin typeface="Times New Roman" pitchFamily="18" charset="0"/>
                <a:cs typeface="Times New Roman" pitchFamily="18" charset="0"/>
              </a:rPr>
              <a:t>6</a:t>
            </a:r>
            <a:r>
              <a:rPr lang="en-US" sz="2800" dirty="0" smtClean="0">
                <a:solidFill>
                  <a:srgbClr val="7030A0"/>
                </a:solidFill>
                <a:latin typeface="Times New Roman" pitchFamily="18" charset="0"/>
                <a:cs typeface="Times New Roman" pitchFamily="18" charset="0"/>
              </a:rPr>
              <a:t>4d</a:t>
            </a:r>
            <a:r>
              <a:rPr lang="en-US" sz="2800" baseline="30000" dirty="0" smtClean="0">
                <a:solidFill>
                  <a:srgbClr val="7030A0"/>
                </a:solidFill>
                <a:latin typeface="Times New Roman" pitchFamily="18" charset="0"/>
                <a:cs typeface="Times New Roman" pitchFamily="18" charset="0"/>
              </a:rPr>
              <a:t>10</a:t>
            </a:r>
            <a:r>
              <a:rPr lang="en-US" sz="2800" dirty="0" smtClean="0">
                <a:solidFill>
                  <a:srgbClr val="7030A0"/>
                </a:solidFill>
                <a:latin typeface="Times New Roman" pitchFamily="18" charset="0"/>
                <a:cs typeface="Times New Roman" pitchFamily="18" charset="0"/>
              </a:rPr>
              <a:t>4f</a:t>
            </a:r>
            <a:r>
              <a:rPr lang="en-US" sz="2800" baseline="30000" dirty="0" smtClean="0">
                <a:solidFill>
                  <a:srgbClr val="7030A0"/>
                </a:solidFill>
                <a:latin typeface="Times New Roman" pitchFamily="18" charset="0"/>
                <a:cs typeface="Times New Roman" pitchFamily="18" charset="0"/>
              </a:rPr>
              <a:t>14</a:t>
            </a:r>
            <a:r>
              <a:rPr lang="en-US" sz="2800" dirty="0" smtClean="0">
                <a:solidFill>
                  <a:srgbClr val="7030A0"/>
                </a:solidFill>
                <a:latin typeface="Times New Roman" pitchFamily="18" charset="0"/>
                <a:cs typeface="Times New Roman" pitchFamily="18" charset="0"/>
              </a:rPr>
              <a:t>5s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5p</a:t>
            </a:r>
            <a:r>
              <a:rPr lang="en-US" sz="2800" baseline="30000" dirty="0" smtClean="0">
                <a:solidFill>
                  <a:srgbClr val="7030A0"/>
                </a:solidFill>
                <a:latin typeface="Times New Roman" pitchFamily="18" charset="0"/>
                <a:cs typeface="Times New Roman" pitchFamily="18" charset="0"/>
              </a:rPr>
              <a:t>6</a:t>
            </a:r>
            <a:r>
              <a:rPr lang="en-US" sz="2800" dirty="0" smtClean="0">
                <a:solidFill>
                  <a:srgbClr val="7030A0"/>
                </a:solidFill>
                <a:latin typeface="Times New Roman" pitchFamily="18" charset="0"/>
                <a:cs typeface="Times New Roman" pitchFamily="18" charset="0"/>
              </a:rPr>
              <a:t>5d</a:t>
            </a:r>
            <a:r>
              <a:rPr lang="en-US" sz="2800" baseline="30000" dirty="0" smtClean="0">
                <a:solidFill>
                  <a:srgbClr val="7030A0"/>
                </a:solidFill>
                <a:latin typeface="Times New Roman" pitchFamily="18" charset="0"/>
                <a:cs typeface="Times New Roman" pitchFamily="18" charset="0"/>
              </a:rPr>
              <a:t>10</a:t>
            </a:r>
            <a:r>
              <a:rPr lang="en-US" sz="2800" dirty="0" smtClean="0">
                <a:solidFill>
                  <a:srgbClr val="7030A0"/>
                </a:solidFill>
                <a:latin typeface="Times New Roman" pitchFamily="18" charset="0"/>
                <a:cs typeface="Times New Roman" pitchFamily="18" charset="0"/>
              </a:rPr>
              <a:t>6s</a:t>
            </a:r>
            <a:r>
              <a:rPr lang="en-US" sz="2800" baseline="30000" dirty="0" smtClean="0">
                <a:solidFill>
                  <a:srgbClr val="7030A0"/>
                </a:solidFill>
                <a:latin typeface="Times New Roman" pitchFamily="18" charset="0"/>
                <a:cs typeface="Times New Roman" pitchFamily="18" charset="0"/>
              </a:rPr>
              <a:t>2</a:t>
            </a:r>
            <a:r>
              <a:rPr lang="en-US" sz="2800" dirty="0" smtClean="0">
                <a:solidFill>
                  <a:srgbClr val="7030A0"/>
                </a:solidFill>
                <a:latin typeface="Times New Roman" pitchFamily="18" charset="0"/>
                <a:cs typeface="Times New Roman" pitchFamily="18" charset="0"/>
              </a:rPr>
              <a:t>6p</a:t>
            </a:r>
            <a:r>
              <a:rPr lang="en-US" sz="2800" baseline="30000" dirty="0" smtClean="0">
                <a:solidFill>
                  <a:srgbClr val="7030A0"/>
                </a:solidFill>
                <a:latin typeface="Times New Roman" pitchFamily="18" charset="0"/>
                <a:cs typeface="Times New Roman" pitchFamily="18" charset="0"/>
              </a:rPr>
              <a:t>6</a:t>
            </a:r>
            <a:endParaRPr lang="en-US" sz="2800" baseline="30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4)">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5">
                                            <p:bg/>
                                          </p:spTgt>
                                        </p:tgtEl>
                                        <p:attrNameLst>
                                          <p:attrName>style.visibility</p:attrName>
                                        </p:attrNameLst>
                                      </p:cBhvr>
                                      <p:to>
                                        <p:strVal val="visible"/>
                                      </p:to>
                                    </p:set>
                                    <p:animEffect transition="in" filter="wheel(4)">
                                      <p:cBhvr>
                                        <p:cTn id="17" dur="2000"/>
                                        <p:tgtEl>
                                          <p:spTgt spid="5">
                                            <p:bg/>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wheel(4)">
                                      <p:cBhvr>
                                        <p:cTn id="22" dur="2000"/>
                                        <p:tgtEl>
                                          <p:spTgt spid="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wheel(4)">
                                      <p:cBhvr>
                                        <p:cTn id="27" dur="2000"/>
                                        <p:tgtEl>
                                          <p:spTgt spid="5">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Effect transition="in" filter="wheel(4)">
                                      <p:cBhvr>
                                        <p:cTn id="32" dur="2000"/>
                                        <p:tgtEl>
                                          <p:spTgt spid="5">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Effect transition="in" filter="wheel(4)">
                                      <p:cBhvr>
                                        <p:cTn id="37" dur="2000"/>
                                        <p:tgtEl>
                                          <p:spTgt spid="5">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grpId="0" nodeType="clickEffect">
                                  <p:stCondLst>
                                    <p:cond delay="0"/>
                                  </p:stCondLst>
                                  <p:childTnLst>
                                    <p:set>
                                      <p:cBhvr>
                                        <p:cTn id="41" dur="1" fill="hold">
                                          <p:stCondLst>
                                            <p:cond delay="0"/>
                                          </p:stCondLst>
                                        </p:cTn>
                                        <p:tgtEl>
                                          <p:spTgt spid="5">
                                            <p:txEl>
                                              <p:pRg st="4" end="4"/>
                                            </p:txEl>
                                          </p:spTgt>
                                        </p:tgtEl>
                                        <p:attrNameLst>
                                          <p:attrName>style.visibility</p:attrName>
                                        </p:attrNameLst>
                                      </p:cBhvr>
                                      <p:to>
                                        <p:strVal val="visible"/>
                                      </p:to>
                                    </p:set>
                                    <p:animEffect transition="in" filter="wheel(4)">
                                      <p:cBhvr>
                                        <p:cTn id="42" dur="2000"/>
                                        <p:tgtEl>
                                          <p:spTgt spid="5">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4" fill="hold" grpId="0" nodeType="clickEffect">
                                  <p:stCondLst>
                                    <p:cond delay="0"/>
                                  </p:stCondLst>
                                  <p:childTnLst>
                                    <p:set>
                                      <p:cBhvr>
                                        <p:cTn id="46" dur="1" fill="hold">
                                          <p:stCondLst>
                                            <p:cond delay="0"/>
                                          </p:stCondLst>
                                        </p:cTn>
                                        <p:tgtEl>
                                          <p:spTgt spid="5">
                                            <p:txEl>
                                              <p:pRg st="5" end="5"/>
                                            </p:txEl>
                                          </p:spTgt>
                                        </p:tgtEl>
                                        <p:attrNameLst>
                                          <p:attrName>style.visibility</p:attrName>
                                        </p:attrNameLst>
                                      </p:cBhvr>
                                      <p:to>
                                        <p:strVal val="visible"/>
                                      </p:to>
                                    </p:set>
                                    <p:animEffect transition="in" filter="wheel(4)">
                                      <p:cBhvr>
                                        <p:cTn id="47" dur="2000"/>
                                        <p:tgtEl>
                                          <p:spTgt spid="5">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grpId="0" nodeType="clickEffect">
                                  <p:stCondLst>
                                    <p:cond delay="0"/>
                                  </p:stCondLst>
                                  <p:childTnLst>
                                    <p:set>
                                      <p:cBhvr>
                                        <p:cTn id="51" dur="1" fill="hold">
                                          <p:stCondLst>
                                            <p:cond delay="0"/>
                                          </p:stCondLst>
                                        </p:cTn>
                                        <p:tgtEl>
                                          <p:spTgt spid="5">
                                            <p:txEl>
                                              <p:pRg st="6" end="6"/>
                                            </p:txEl>
                                          </p:spTgt>
                                        </p:tgtEl>
                                        <p:attrNameLst>
                                          <p:attrName>style.visibility</p:attrName>
                                        </p:attrNameLst>
                                      </p:cBhvr>
                                      <p:to>
                                        <p:strVal val="visible"/>
                                      </p:to>
                                    </p:set>
                                    <p:animEffect transition="in" filter="wheel(4)">
                                      <p:cBhvr>
                                        <p:cTn id="52" dur="2000"/>
                                        <p:tgtEl>
                                          <p:spTgt spid="5">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4" fill="hold" grpId="1" nodeType="clickEffect">
                                  <p:stCondLst>
                                    <p:cond delay="0"/>
                                  </p:stCondLst>
                                  <p:childTnLst>
                                    <p:set>
                                      <p:cBhvr>
                                        <p:cTn id="56" dur="1" fill="hold">
                                          <p:stCondLst>
                                            <p:cond delay="0"/>
                                          </p:stCondLst>
                                        </p:cTn>
                                        <p:tgtEl>
                                          <p:spTgt spid="5">
                                            <p:bg/>
                                          </p:spTgt>
                                        </p:tgtEl>
                                        <p:attrNameLst>
                                          <p:attrName>style.visibility</p:attrName>
                                        </p:attrNameLst>
                                      </p:cBhvr>
                                      <p:to>
                                        <p:strVal val="visible"/>
                                      </p:to>
                                    </p:set>
                                    <p:animEffect transition="in" filter="wheel(4)">
                                      <p:cBhvr>
                                        <p:cTn id="57" dur="2000"/>
                                        <p:tgtEl>
                                          <p:spTgt spid="5">
                                            <p:bg/>
                                          </p:spTgt>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4" fill="hold" grpId="1" nodeType="clickEffect">
                                  <p:stCondLst>
                                    <p:cond delay="0"/>
                                  </p:stCondLst>
                                  <p:childTnLst>
                                    <p:set>
                                      <p:cBhvr>
                                        <p:cTn id="61" dur="1" fill="hold">
                                          <p:stCondLst>
                                            <p:cond delay="0"/>
                                          </p:stCondLst>
                                        </p:cTn>
                                        <p:tgtEl>
                                          <p:spTgt spid="5">
                                            <p:txEl>
                                              <p:pRg st="0" end="0"/>
                                            </p:txEl>
                                          </p:spTgt>
                                        </p:tgtEl>
                                        <p:attrNameLst>
                                          <p:attrName>style.visibility</p:attrName>
                                        </p:attrNameLst>
                                      </p:cBhvr>
                                      <p:to>
                                        <p:strVal val="visible"/>
                                      </p:to>
                                    </p:set>
                                    <p:animEffect transition="in" filter="wheel(4)">
                                      <p:cBhvr>
                                        <p:cTn id="62" dur="2000"/>
                                        <p:tgtEl>
                                          <p:spTgt spid="5">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ntr" presetSubtype="4" fill="hold" grpId="1" nodeType="clickEffect">
                                  <p:stCondLst>
                                    <p:cond delay="0"/>
                                  </p:stCondLst>
                                  <p:childTnLst>
                                    <p:set>
                                      <p:cBhvr>
                                        <p:cTn id="66" dur="1" fill="hold">
                                          <p:stCondLst>
                                            <p:cond delay="0"/>
                                          </p:stCondLst>
                                        </p:cTn>
                                        <p:tgtEl>
                                          <p:spTgt spid="5">
                                            <p:txEl>
                                              <p:pRg st="1" end="1"/>
                                            </p:txEl>
                                          </p:spTgt>
                                        </p:tgtEl>
                                        <p:attrNameLst>
                                          <p:attrName>style.visibility</p:attrName>
                                        </p:attrNameLst>
                                      </p:cBhvr>
                                      <p:to>
                                        <p:strVal val="visible"/>
                                      </p:to>
                                    </p:set>
                                    <p:animEffect transition="in" filter="wheel(4)">
                                      <p:cBhvr>
                                        <p:cTn id="67" dur="2000"/>
                                        <p:tgtEl>
                                          <p:spTgt spid="5">
                                            <p:txEl>
                                              <p:pRg st="1" end="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1" presetClass="entr" presetSubtype="4" fill="hold" grpId="1" nodeType="clickEffect">
                                  <p:stCondLst>
                                    <p:cond delay="0"/>
                                  </p:stCondLst>
                                  <p:childTnLst>
                                    <p:set>
                                      <p:cBhvr>
                                        <p:cTn id="71" dur="1" fill="hold">
                                          <p:stCondLst>
                                            <p:cond delay="0"/>
                                          </p:stCondLst>
                                        </p:cTn>
                                        <p:tgtEl>
                                          <p:spTgt spid="5">
                                            <p:txEl>
                                              <p:pRg st="2" end="2"/>
                                            </p:txEl>
                                          </p:spTgt>
                                        </p:tgtEl>
                                        <p:attrNameLst>
                                          <p:attrName>style.visibility</p:attrName>
                                        </p:attrNameLst>
                                      </p:cBhvr>
                                      <p:to>
                                        <p:strVal val="visible"/>
                                      </p:to>
                                    </p:set>
                                    <p:animEffect transition="in" filter="wheel(4)">
                                      <p:cBhvr>
                                        <p:cTn id="72" dur="2000"/>
                                        <p:tgtEl>
                                          <p:spTgt spid="5">
                                            <p:txEl>
                                              <p:pRg st="2" end="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1" presetClass="entr" presetSubtype="4" fill="hold" grpId="1" nodeType="clickEffect">
                                  <p:stCondLst>
                                    <p:cond delay="0"/>
                                  </p:stCondLst>
                                  <p:childTnLst>
                                    <p:set>
                                      <p:cBhvr>
                                        <p:cTn id="76" dur="1" fill="hold">
                                          <p:stCondLst>
                                            <p:cond delay="0"/>
                                          </p:stCondLst>
                                        </p:cTn>
                                        <p:tgtEl>
                                          <p:spTgt spid="5">
                                            <p:txEl>
                                              <p:pRg st="3" end="3"/>
                                            </p:txEl>
                                          </p:spTgt>
                                        </p:tgtEl>
                                        <p:attrNameLst>
                                          <p:attrName>style.visibility</p:attrName>
                                        </p:attrNameLst>
                                      </p:cBhvr>
                                      <p:to>
                                        <p:strVal val="visible"/>
                                      </p:to>
                                    </p:set>
                                    <p:animEffect transition="in" filter="wheel(4)">
                                      <p:cBhvr>
                                        <p:cTn id="77" dur="2000"/>
                                        <p:tgtEl>
                                          <p:spTgt spid="5">
                                            <p:txEl>
                                              <p:pRg st="3" end="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1" presetClass="entr" presetSubtype="4" fill="hold" grpId="1" nodeType="clickEffect">
                                  <p:stCondLst>
                                    <p:cond delay="0"/>
                                  </p:stCondLst>
                                  <p:childTnLst>
                                    <p:set>
                                      <p:cBhvr>
                                        <p:cTn id="81" dur="1" fill="hold">
                                          <p:stCondLst>
                                            <p:cond delay="0"/>
                                          </p:stCondLst>
                                        </p:cTn>
                                        <p:tgtEl>
                                          <p:spTgt spid="5">
                                            <p:txEl>
                                              <p:pRg st="4" end="4"/>
                                            </p:txEl>
                                          </p:spTgt>
                                        </p:tgtEl>
                                        <p:attrNameLst>
                                          <p:attrName>style.visibility</p:attrName>
                                        </p:attrNameLst>
                                      </p:cBhvr>
                                      <p:to>
                                        <p:strVal val="visible"/>
                                      </p:to>
                                    </p:set>
                                    <p:animEffect transition="in" filter="wheel(4)">
                                      <p:cBhvr>
                                        <p:cTn id="82" dur="2000"/>
                                        <p:tgtEl>
                                          <p:spTgt spid="5">
                                            <p:txEl>
                                              <p:pRg st="4" end="4"/>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1" presetClass="entr" presetSubtype="4" fill="hold" grpId="1" nodeType="clickEffect">
                                  <p:stCondLst>
                                    <p:cond delay="0"/>
                                  </p:stCondLst>
                                  <p:childTnLst>
                                    <p:set>
                                      <p:cBhvr>
                                        <p:cTn id="86" dur="1" fill="hold">
                                          <p:stCondLst>
                                            <p:cond delay="0"/>
                                          </p:stCondLst>
                                        </p:cTn>
                                        <p:tgtEl>
                                          <p:spTgt spid="5">
                                            <p:txEl>
                                              <p:pRg st="5" end="5"/>
                                            </p:txEl>
                                          </p:spTgt>
                                        </p:tgtEl>
                                        <p:attrNameLst>
                                          <p:attrName>style.visibility</p:attrName>
                                        </p:attrNameLst>
                                      </p:cBhvr>
                                      <p:to>
                                        <p:strVal val="visible"/>
                                      </p:to>
                                    </p:set>
                                    <p:animEffect transition="in" filter="wheel(4)">
                                      <p:cBhvr>
                                        <p:cTn id="87" dur="2000"/>
                                        <p:tgtEl>
                                          <p:spTgt spid="5">
                                            <p:txEl>
                                              <p:pRg st="5" end="5"/>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21" presetClass="entr" presetSubtype="4" fill="hold" grpId="1" nodeType="clickEffect">
                                  <p:stCondLst>
                                    <p:cond delay="0"/>
                                  </p:stCondLst>
                                  <p:childTnLst>
                                    <p:set>
                                      <p:cBhvr>
                                        <p:cTn id="91" dur="1" fill="hold">
                                          <p:stCondLst>
                                            <p:cond delay="0"/>
                                          </p:stCondLst>
                                        </p:cTn>
                                        <p:tgtEl>
                                          <p:spTgt spid="5">
                                            <p:txEl>
                                              <p:pRg st="6" end="6"/>
                                            </p:txEl>
                                          </p:spTgt>
                                        </p:tgtEl>
                                        <p:attrNameLst>
                                          <p:attrName>style.visibility</p:attrName>
                                        </p:attrNameLst>
                                      </p:cBhvr>
                                      <p:to>
                                        <p:strVal val="visible"/>
                                      </p:to>
                                    </p:set>
                                    <p:animEffect transition="in" filter="wheel(4)">
                                      <p:cBhvr>
                                        <p:cTn id="92"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5" grpId="0" build="p" animBg="1"/>
      <p:bldP spid="5" grpId="1"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a:solidFill>
            <a:srgbClr val="FFC000"/>
          </a:solidFill>
          <a:effectLst>
            <a:outerShdw blurRad="50800" dist="38100" dir="10800000" algn="r" rotWithShape="0">
              <a:prstClr val="black">
                <a:alpha val="40000"/>
              </a:prstClr>
            </a:outerShdw>
          </a:effectLst>
        </p:spPr>
        <p:txBody>
          <a:bodyPr>
            <a:normAutofit/>
          </a:bodyPr>
          <a:lstStyle/>
          <a:p>
            <a:r>
              <a:rPr lang="bn-BD" sz="5400" dirty="0" smtClean="0">
                <a:solidFill>
                  <a:srgbClr val="7030A0"/>
                </a:solidFill>
                <a:latin typeface="NikoshBAN" pitchFamily="2" charset="0"/>
                <a:cs typeface="NikoshBAN" pitchFamily="2" charset="0"/>
              </a:rPr>
              <a:t>নিস্ক্রীয় গ্যাসের নিস্ক্রীয়তার কারণ</a:t>
            </a:r>
            <a:endParaRPr lang="en-US" sz="2800" dirty="0"/>
          </a:p>
        </p:txBody>
      </p:sp>
      <p:sp>
        <p:nvSpPr>
          <p:cNvPr id="3" name="Content Placeholder 2"/>
          <p:cNvSpPr>
            <a:spLocks noGrp="1"/>
          </p:cNvSpPr>
          <p:nvPr>
            <p:ph idx="1"/>
          </p:nvPr>
        </p:nvSpPr>
        <p:spPr>
          <a:xfrm>
            <a:off x="0" y="1447800"/>
            <a:ext cx="6629400" cy="5410200"/>
          </a:xfrm>
          <a:solidFill>
            <a:srgbClr val="00B050"/>
          </a:solidFill>
        </p:spPr>
        <p:txBody>
          <a:bodyPr>
            <a:noAutofit/>
          </a:bodyPr>
          <a:lstStyle/>
          <a:p>
            <a:r>
              <a:rPr lang="bn-BD" sz="4000" dirty="0" smtClean="0">
                <a:solidFill>
                  <a:srgbClr val="FF0000"/>
                </a:solidFill>
                <a:latin typeface="NikoshBAN" pitchFamily="2" charset="0"/>
                <a:cs typeface="NikoshBAN" pitchFamily="2" charset="0"/>
              </a:rPr>
              <a:t>নিস্ক্রীয় গ্যাসের নিস্ক্রীয়তার কারণ</a:t>
            </a:r>
            <a:r>
              <a:rPr lang="en-US" sz="4000" dirty="0" smtClean="0">
                <a:solidFill>
                  <a:srgbClr val="FF0000"/>
                </a:solidFill>
                <a:latin typeface="NikoshBAN" pitchFamily="2" charset="0"/>
                <a:cs typeface="NikoshBAN" pitchFamily="2" charset="0"/>
              </a:rPr>
              <a:t>:</a:t>
            </a:r>
            <a:r>
              <a:rPr lang="en-US" sz="4000" dirty="0" smtClean="0">
                <a:solidFill>
                  <a:srgbClr val="7030A0"/>
                </a:solidFill>
                <a:latin typeface="NikoshBAN" pitchFamily="2" charset="0"/>
                <a:cs typeface="NikoshBAN" pitchFamily="2" charset="0"/>
              </a:rPr>
              <a:t>-</a:t>
            </a:r>
            <a:r>
              <a:rPr lang="bn-BD" sz="4000" dirty="0" smtClean="0">
                <a:solidFill>
                  <a:srgbClr val="7030A0"/>
                </a:solidFill>
                <a:latin typeface="NikoshBAN" pitchFamily="2" charset="0"/>
                <a:cs typeface="NikoshBAN" pitchFamily="2" charset="0"/>
              </a:rPr>
              <a:t>সর্ব বহিঃস্তরে ইলেক্ট্রণ বিণ্যাস অষ্টক পূর্ণ থাকে। যাহা অত্যন্ত সুস্থিত। ইলেক্ট্রণ  আদান প্রদান করে না। ইহাই নিস্ক্রীয় গ্যাসের নিস্ক্রীয়তার প্রধান কারণ।</a:t>
            </a:r>
            <a:endParaRPr lang="en-US" sz="2000" dirty="0"/>
          </a:p>
        </p:txBody>
      </p:sp>
      <p:pic>
        <p:nvPicPr>
          <p:cNvPr id="6" name="Picture 6" descr="C:\Documents and Settings\Mike\My Documents\Development\Powerpoint\colpt.jpg"/>
          <p:cNvPicPr>
            <a:picLocks noChangeAspect="1" noChangeArrowheads="1"/>
          </p:cNvPicPr>
          <p:nvPr/>
        </p:nvPicPr>
        <p:blipFill>
          <a:blip r:embed="rId2" cstate="print"/>
          <a:srcRect l="92864" t="2604" b="29687"/>
          <a:stretch>
            <a:fillRect/>
          </a:stretch>
        </p:blipFill>
        <p:spPr bwMode="auto">
          <a:xfrm>
            <a:off x="6419896" y="1371600"/>
            <a:ext cx="2724104" cy="5486400"/>
          </a:xfrm>
          <a:prstGeom prst="rect">
            <a:avLst/>
          </a:prstGeom>
          <a:solidFill>
            <a:srgbClr val="00B05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300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4)">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heel(4)">
                                      <p:cBhvr>
                                        <p:cTn id="21" dur="2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4" fill="hold" grpId="0" nodeType="clickEffect">
                                  <p:stCondLst>
                                    <p:cond delay="0"/>
                                  </p:stCondLst>
                                  <p:childTnLst>
                                    <p:set>
                                      <p:cBhvr>
                                        <p:cTn id="25" dur="1" fill="hold">
                                          <p:stCondLst>
                                            <p:cond delay="0"/>
                                          </p:stCondLst>
                                        </p:cTn>
                                        <p:tgtEl>
                                          <p:spTgt spid="3">
                                            <p:bg/>
                                          </p:spTgt>
                                        </p:tgtEl>
                                        <p:attrNameLst>
                                          <p:attrName>style.visibility</p:attrName>
                                        </p:attrNameLst>
                                      </p:cBhvr>
                                      <p:to>
                                        <p:strVal val="visible"/>
                                      </p:to>
                                    </p:set>
                                    <p:animEffect transition="in" filter="wheel(4)">
                                      <p:cBhvr>
                                        <p:cTn id="26" dur="2000"/>
                                        <p:tgtEl>
                                          <p:spTgt spid="3">
                                            <p:bg/>
                                          </p:spTgt>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4"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Effect transition="in" filter="wheel(4)">
                                      <p:cBhvr>
                                        <p:cTn id="31" dur="2000"/>
                                        <p:tgtEl>
                                          <p:spTgt spid="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grpId="2" nodeType="click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p:cTn id="36" dur="1000" fill="hold"/>
                                        <p:tgtEl>
                                          <p:spTgt spid="2"/>
                                        </p:tgtEl>
                                        <p:attrNameLst>
                                          <p:attrName>ppt_w</p:attrName>
                                        </p:attrNameLst>
                                      </p:cBhvr>
                                      <p:tavLst>
                                        <p:tav tm="0">
                                          <p:val>
                                            <p:strVal val="#ppt_w*0.70"/>
                                          </p:val>
                                        </p:tav>
                                        <p:tav tm="100000">
                                          <p:val>
                                            <p:strVal val="#ppt_w"/>
                                          </p:val>
                                        </p:tav>
                                      </p:tavLst>
                                    </p:anim>
                                    <p:anim calcmode="lin" valueType="num">
                                      <p:cBhvr>
                                        <p:cTn id="37" dur="1000" fill="hold"/>
                                        <p:tgtEl>
                                          <p:spTgt spid="2"/>
                                        </p:tgtEl>
                                        <p:attrNameLst>
                                          <p:attrName>ppt_h</p:attrName>
                                        </p:attrNameLst>
                                      </p:cBhvr>
                                      <p:tavLst>
                                        <p:tav tm="0">
                                          <p:val>
                                            <p:strVal val="#ppt_h"/>
                                          </p:val>
                                        </p:tav>
                                        <p:tav tm="100000">
                                          <p:val>
                                            <p:strVal val="#ppt_h"/>
                                          </p:val>
                                        </p:tav>
                                      </p:tavLst>
                                    </p:anim>
                                    <p:animEffect transition="in" filter="fade">
                                      <p:cBhvr>
                                        <p:cTn id="38" dur="1000"/>
                                        <p:tgtEl>
                                          <p:spTgt spid="2"/>
                                        </p:tgtEl>
                                      </p:cBhvr>
                                    </p:animEffect>
                                  </p:childTnLst>
                                </p:cTn>
                              </p:par>
                            </p:childTnLst>
                          </p:cTn>
                        </p:par>
                      </p:childTnLst>
                    </p:cTn>
                  </p:par>
                  <p:par>
                    <p:cTn id="39" fill="hold">
                      <p:stCondLst>
                        <p:cond delay="indefinite"/>
                      </p:stCondLst>
                      <p:childTnLst>
                        <p:par>
                          <p:cTn id="40" fill="hold">
                            <p:stCondLst>
                              <p:cond delay="0"/>
                            </p:stCondLst>
                            <p:childTnLst>
                              <p:par>
                                <p:cTn id="41" presetID="24" presetClass="entr" presetSubtype="0" fill="hold" grpId="1" nodeType="clickEffect">
                                  <p:stCondLst>
                                    <p:cond delay="0"/>
                                  </p:stCondLst>
                                  <p:childTnLst>
                                    <p:set>
                                      <p:cBhvr>
                                        <p:cTn id="42" dur="1" fill="hold">
                                          <p:stCondLst>
                                            <p:cond delay="0"/>
                                          </p:stCondLst>
                                        </p:cTn>
                                        <p:tgtEl>
                                          <p:spTgt spid="3">
                                            <p:bg/>
                                          </p:spTgt>
                                        </p:tgtEl>
                                        <p:attrNameLst>
                                          <p:attrName>style.visibility</p:attrName>
                                        </p:attrNameLst>
                                      </p:cBhvr>
                                      <p:to>
                                        <p:strVal val="visible"/>
                                      </p:to>
                                    </p:set>
                                    <p:anim to="" calcmode="lin" valueType="num">
                                      <p:cBhvr>
                                        <p:cTn id="43" dur="1" fill="hold"/>
                                        <p:tgtEl>
                                          <p:spTgt spid="3">
                                            <p:bg/>
                                          </p:spTgt>
                                        </p:tgtEl>
                                        <p:attrNameLst>
                                          <p:attrName/>
                                        </p:attrNameLst>
                                      </p:cBhvr>
                                    </p:anim>
                                  </p:childTnLst>
                                </p:cTn>
                              </p:par>
                            </p:childTnLst>
                          </p:cTn>
                        </p:par>
                      </p:childTnLst>
                    </p:cTn>
                  </p:par>
                  <p:par>
                    <p:cTn id="44" fill="hold">
                      <p:stCondLst>
                        <p:cond delay="indefinite"/>
                      </p:stCondLst>
                      <p:childTnLst>
                        <p:par>
                          <p:cTn id="45" fill="hold">
                            <p:stCondLst>
                              <p:cond delay="0"/>
                            </p:stCondLst>
                            <p:childTnLst>
                              <p:par>
                                <p:cTn id="46" presetID="24" presetClass="entr" presetSubtype="0" fill="hold" grpId="1" nodeType="clickEffect">
                                  <p:stCondLst>
                                    <p:cond delay="0"/>
                                  </p:stCondLst>
                                  <p:childTnLst>
                                    <p:set>
                                      <p:cBhvr>
                                        <p:cTn id="47" dur="1" fill="hold">
                                          <p:stCondLst>
                                            <p:cond delay="0"/>
                                          </p:stCondLst>
                                        </p:cTn>
                                        <p:tgtEl>
                                          <p:spTgt spid="3">
                                            <p:txEl>
                                              <p:pRg st="0" end="0"/>
                                            </p:txEl>
                                          </p:spTgt>
                                        </p:tgtEl>
                                        <p:attrNameLst>
                                          <p:attrName>style.visibility</p:attrName>
                                        </p:attrNameLst>
                                      </p:cBhvr>
                                      <p:to>
                                        <p:strVal val="visible"/>
                                      </p:to>
                                    </p:set>
                                    <p:anim to="" calcmode="lin" valueType="num">
                                      <p:cBhvr>
                                        <p:cTn id="48" dur="1" fill="hold"/>
                                        <p:tgtEl>
                                          <p:spTgt spid="3">
                                            <p:txEl>
                                              <p:pRg st="0" end="0"/>
                                            </p:txEl>
                                          </p:spTgt>
                                        </p:tgtEl>
                                        <p:attrNameLst>
                                          <p:attrName/>
                                        </p:attrNameLst>
                                      </p:cBhvr>
                                    </p:anim>
                                  </p:childTnLst>
                                </p:cTn>
                              </p:par>
                            </p:childTnLst>
                          </p:cTn>
                        </p:par>
                      </p:childTnLst>
                    </p:cTn>
                  </p:par>
                  <p:par>
                    <p:cTn id="49" fill="hold">
                      <p:stCondLst>
                        <p:cond delay="indefinite"/>
                      </p:stCondLst>
                      <p:childTnLst>
                        <p:par>
                          <p:cTn id="50" fill="hold">
                            <p:stCondLst>
                              <p:cond delay="0"/>
                            </p:stCondLst>
                            <p:childTnLst>
                              <p:par>
                                <p:cTn id="51" presetID="21" presetClass="entr" presetSubtype="4" fill="hold" nodeType="click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wheel(4)">
                                      <p:cBhvr>
                                        <p:cTn id="5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2" grpId="2" animBg="1"/>
      <p:bldP spid="3" grpId="0" build="p" animBg="1"/>
      <p:bldP spid="3" grpI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a:solidFill>
            <a:srgbClr val="92D050"/>
          </a:solidFill>
          <a:effectLst>
            <a:outerShdw blurRad="50800" dist="38100" dir="2700000" algn="tl" rotWithShape="0">
              <a:prstClr val="black">
                <a:alpha val="40000"/>
              </a:prstClr>
            </a:outerShdw>
          </a:effectLst>
        </p:spPr>
        <p:txBody>
          <a:bodyPr>
            <a:normAutofit/>
          </a:bodyPr>
          <a:lstStyle/>
          <a:p>
            <a:r>
              <a:rPr lang="bn-BD" sz="8900" dirty="0" smtClean="0">
                <a:solidFill>
                  <a:srgbClr val="7030A0"/>
                </a:solidFill>
                <a:latin typeface="NikoshBAN" pitchFamily="2" charset="0"/>
                <a:cs typeface="NikoshBAN" pitchFamily="2" charset="0"/>
              </a:rPr>
              <a:t>পর্যায় সারণীর মূল ভিত্তিঃ-</a:t>
            </a:r>
            <a:endParaRPr lang="en-US" dirty="0"/>
          </a:p>
        </p:txBody>
      </p:sp>
      <p:sp>
        <p:nvSpPr>
          <p:cNvPr id="3" name="Content Placeholder 2"/>
          <p:cNvSpPr>
            <a:spLocks noGrp="1"/>
          </p:cNvSpPr>
          <p:nvPr>
            <p:ph idx="1"/>
          </p:nvPr>
        </p:nvSpPr>
        <p:spPr>
          <a:xfrm>
            <a:off x="0" y="1524000"/>
            <a:ext cx="9144000" cy="5334000"/>
          </a:xfrm>
          <a:solidFill>
            <a:srgbClr val="00B050"/>
          </a:solidFill>
          <a:effectLst>
            <a:outerShdw blurRad="63500" sx="102000" sy="102000" algn="ctr" rotWithShape="0">
              <a:prstClr val="black">
                <a:alpha val="40000"/>
              </a:prstClr>
            </a:outerShdw>
          </a:effectLst>
        </p:spPr>
        <p:txBody>
          <a:bodyPr>
            <a:noAutofit/>
          </a:bodyPr>
          <a:lstStyle/>
          <a:p>
            <a:r>
              <a:rPr lang="bn-BD" sz="4800" dirty="0" smtClean="0">
                <a:solidFill>
                  <a:srgbClr val="FF0000"/>
                </a:solidFill>
                <a:latin typeface="NikoshBAN" pitchFamily="2" charset="0"/>
                <a:cs typeface="NikoshBAN" pitchFamily="2" charset="0"/>
              </a:rPr>
              <a:t>পর্যায় সারণীর মূল ভিত্তিঃ</a:t>
            </a:r>
            <a:r>
              <a:rPr lang="bn-BD" sz="4800" dirty="0" smtClean="0">
                <a:solidFill>
                  <a:srgbClr val="7030A0"/>
                </a:solidFill>
                <a:latin typeface="NikoshBAN" pitchFamily="2" charset="0"/>
                <a:cs typeface="NikoshBAN" pitchFamily="2" charset="0"/>
              </a:rPr>
              <a:t>- পর্যায় সারণীর মূল ভিত্তি মৌল </a:t>
            </a:r>
            <a:r>
              <a:rPr lang="en-US" sz="4800" dirty="0" err="1" smtClean="0">
                <a:solidFill>
                  <a:srgbClr val="7030A0"/>
                </a:solidFill>
                <a:latin typeface="NikoshBAN" pitchFamily="2" charset="0"/>
                <a:cs typeface="NikoshBAN" pitchFamily="2" charset="0"/>
              </a:rPr>
              <a:t>সমূ</a:t>
            </a:r>
            <a:r>
              <a:rPr lang="bn-BD" sz="4800" dirty="0" smtClean="0">
                <a:solidFill>
                  <a:srgbClr val="7030A0"/>
                </a:solidFill>
                <a:latin typeface="NikoshBAN" pitchFamily="2" charset="0"/>
                <a:cs typeface="NikoshBAN" pitchFamily="2" charset="0"/>
              </a:rPr>
              <a:t>হের ইলেক্ট্রণ বিণ্যাস। সর্ব বহিঃস্তরে ইলেক্ট্রণ বিন্যাসের সংখ্যাই পর্যায় সারণীর গ্রুপ নির্দেশ করে।</a:t>
            </a:r>
          </a:p>
          <a:p>
            <a:r>
              <a:rPr lang="bn-BD" sz="4800" dirty="0" smtClean="0">
                <a:solidFill>
                  <a:srgbClr val="7030A0"/>
                </a:solidFill>
                <a:latin typeface="NikoshBAN" pitchFamily="2" charset="0"/>
                <a:cs typeface="NikoshBAN" pitchFamily="2" charset="0"/>
              </a:rPr>
              <a:t>অরবিটালের পূর্বের সংখ্যাই পর্যায় সারণীর পর্যায় নির্দেশ  করে।</a:t>
            </a: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3">
                                            <p:bg/>
                                          </p:spTgt>
                                        </p:tgtEl>
                                        <p:attrNameLst>
                                          <p:attrName>style.visibility</p:attrName>
                                        </p:attrNameLst>
                                      </p:cBhvr>
                                      <p:to>
                                        <p:strVal val="visible"/>
                                      </p:to>
                                    </p:set>
                                    <p:animEffect transition="in" filter="checkerboard(across)">
                                      <p:cBhvr>
                                        <p:cTn id="16" dur="500"/>
                                        <p:tgtEl>
                                          <p:spTgt spid="3">
                                            <p:bg/>
                                          </p:spTgt>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checkerboard(across)">
                                      <p:cBhvr>
                                        <p:cTn id="21" dur="5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checkerboard(across)">
                                      <p:cBhvr>
                                        <p:cTn id="26" dur="5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1" nodeType="clickEffect">
                                  <p:stCondLst>
                                    <p:cond delay="0"/>
                                  </p:stCondLst>
                                  <p:childTnLst>
                                    <p:set>
                                      <p:cBhvr>
                                        <p:cTn id="30" dur="1" fill="hold">
                                          <p:stCondLst>
                                            <p:cond delay="0"/>
                                          </p:stCondLst>
                                        </p:cTn>
                                        <p:tgtEl>
                                          <p:spTgt spid="3">
                                            <p:bg/>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1" nodeType="clickEffect">
                                  <p:stCondLst>
                                    <p:cond delay="0"/>
                                  </p:stCondLst>
                                  <p:childTnLst>
                                    <p:set>
                                      <p:cBhvr>
                                        <p:cTn id="3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animBg="1"/>
      <p:bldP spid="3" grpId="1"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76400"/>
          </a:xfrm>
          <a:solidFill>
            <a:srgbClr val="00B050"/>
          </a:solidFill>
          <a:scene3d>
            <a:camera prst="perspectiveFront"/>
            <a:lightRig rig="threePt" dir="t"/>
          </a:scene3d>
        </p:spPr>
        <p:txBody>
          <a:bodyPr>
            <a:normAutofit/>
          </a:bodyPr>
          <a:lstStyle/>
          <a:p>
            <a:r>
              <a:rPr lang="bn-BD" sz="8900" dirty="0" smtClean="0">
                <a:solidFill>
                  <a:srgbClr val="7030A0"/>
                </a:solidFill>
                <a:latin typeface="NikoshBAN" pitchFamily="2" charset="0"/>
                <a:cs typeface="NikoshBAN" pitchFamily="2" charset="0"/>
              </a:rPr>
              <a:t>মৌল সমূহের শ্রেণীবিভাগ</a:t>
            </a:r>
            <a:r>
              <a:rPr lang="bn-BD" dirty="0" smtClean="0">
                <a:solidFill>
                  <a:srgbClr val="7030A0"/>
                </a:solidFill>
                <a:latin typeface="NikoshBAN" pitchFamily="2" charset="0"/>
                <a:cs typeface="NikoshBAN" pitchFamily="2" charset="0"/>
              </a:rPr>
              <a:t> </a:t>
            </a:r>
            <a:endParaRPr lang="en-US" dirty="0"/>
          </a:p>
        </p:txBody>
      </p:sp>
      <p:sp>
        <p:nvSpPr>
          <p:cNvPr id="3" name="Content Placeholder 2"/>
          <p:cNvSpPr>
            <a:spLocks noGrp="1"/>
          </p:cNvSpPr>
          <p:nvPr>
            <p:ph idx="1"/>
          </p:nvPr>
        </p:nvSpPr>
        <p:spPr>
          <a:xfrm>
            <a:off x="0" y="1600200"/>
            <a:ext cx="9144000" cy="5257800"/>
          </a:xfrm>
          <a:solidFill>
            <a:srgbClr val="FFC000"/>
          </a:solidFill>
          <a:scene3d>
            <a:camera prst="perspectiveFront"/>
            <a:lightRig rig="threePt" dir="t"/>
          </a:scene3d>
        </p:spPr>
        <p:txBody>
          <a:bodyPr>
            <a:noAutofit/>
          </a:bodyPr>
          <a:lstStyle/>
          <a:p>
            <a:r>
              <a:rPr lang="bn-BD" sz="4000" dirty="0" smtClean="0">
                <a:solidFill>
                  <a:srgbClr val="7030A0"/>
                </a:solidFill>
                <a:latin typeface="NikoshBAN" pitchFamily="2" charset="0"/>
                <a:cs typeface="NikoshBAN" pitchFamily="2" charset="0"/>
              </a:rPr>
              <a:t>পর্যায় সারণীর মূল ভিত্তি মৌল </a:t>
            </a:r>
            <a:r>
              <a:rPr lang="en-US" sz="4000" dirty="0" err="1" smtClean="0">
                <a:solidFill>
                  <a:srgbClr val="7030A0"/>
                </a:solidFill>
                <a:latin typeface="NikoshBAN" pitchFamily="2" charset="0"/>
                <a:cs typeface="NikoshBAN" pitchFamily="2" charset="0"/>
              </a:rPr>
              <a:t>সমূ</a:t>
            </a:r>
            <a:r>
              <a:rPr lang="bn-BD" sz="4000" dirty="0" smtClean="0">
                <a:solidFill>
                  <a:srgbClr val="7030A0"/>
                </a:solidFill>
                <a:latin typeface="NikoshBAN" pitchFamily="2" charset="0"/>
                <a:cs typeface="NikoshBAN" pitchFamily="2" charset="0"/>
              </a:rPr>
              <a:t>হের ইলেক্ট্রণ বিণ্যাস। যে অরবিটালে শেষ ইলেক্ট্রণ প্রবেশ করে তাকে সে ব্লকের মৌল  বলে। </a:t>
            </a:r>
          </a:p>
          <a:p>
            <a:r>
              <a:rPr lang="bn-BD" sz="4000" dirty="0" smtClean="0">
                <a:solidFill>
                  <a:srgbClr val="7030A0"/>
                </a:solidFill>
                <a:latin typeface="NikoshBAN" pitchFamily="2" charset="0"/>
                <a:cs typeface="NikoshBAN" pitchFamily="2" charset="0"/>
              </a:rPr>
              <a:t>যেমন </a:t>
            </a:r>
            <a:r>
              <a:rPr lang="en-US" sz="4000" dirty="0" smtClean="0">
                <a:solidFill>
                  <a:srgbClr val="FF0000"/>
                </a:solidFill>
                <a:latin typeface="NikoshBAN" pitchFamily="2" charset="0"/>
                <a:cs typeface="NikoshBAN" pitchFamily="2" charset="0"/>
              </a:rPr>
              <a:t>s</a:t>
            </a:r>
            <a:r>
              <a:rPr lang="en-US" sz="4000" dirty="0" smtClean="0">
                <a:solidFill>
                  <a:srgbClr val="7030A0"/>
                </a:solidFill>
                <a:latin typeface="NikoshBAN" pitchFamily="2" charset="0"/>
                <a:cs typeface="NikoshBAN" pitchFamily="2" charset="0"/>
              </a:rPr>
              <a:t>-</a:t>
            </a:r>
            <a:r>
              <a:rPr lang="bn-BD" sz="4000" dirty="0" smtClean="0">
                <a:solidFill>
                  <a:srgbClr val="7030A0"/>
                </a:solidFill>
                <a:latin typeface="NikoshBAN" pitchFamily="2" charset="0"/>
                <a:cs typeface="NikoshBAN" pitchFamily="2" charset="0"/>
              </a:rPr>
              <a:t>তে ইলেক্ট্রণ প্রবেশ করলে তাকে</a:t>
            </a:r>
            <a:r>
              <a:rPr lang="en-US" sz="4000" dirty="0" smtClean="0">
                <a:solidFill>
                  <a:srgbClr val="7030A0"/>
                </a:solidFill>
                <a:latin typeface="NikoshBAN" pitchFamily="2" charset="0"/>
                <a:cs typeface="NikoshBAN" pitchFamily="2" charset="0"/>
              </a:rPr>
              <a:t> </a:t>
            </a:r>
            <a:r>
              <a:rPr lang="en-US" sz="4000" dirty="0" smtClean="0">
                <a:solidFill>
                  <a:srgbClr val="FF0000"/>
                </a:solidFill>
                <a:latin typeface="NikoshBAN" pitchFamily="2" charset="0"/>
                <a:cs typeface="NikoshBAN" pitchFamily="2" charset="0"/>
              </a:rPr>
              <a:t>s-</a:t>
            </a:r>
            <a:r>
              <a:rPr lang="bn-BD" sz="4000" dirty="0" smtClean="0">
                <a:solidFill>
                  <a:srgbClr val="7030A0"/>
                </a:solidFill>
                <a:latin typeface="NikoshBAN" pitchFamily="2" charset="0"/>
                <a:cs typeface="NikoshBAN" pitchFamily="2" charset="0"/>
              </a:rPr>
              <a:t>ব্লক মৌল বলে।</a:t>
            </a:r>
            <a:endParaRPr lang="en-US" sz="4000" dirty="0" smtClean="0">
              <a:solidFill>
                <a:srgbClr val="7030A0"/>
              </a:solidFill>
              <a:latin typeface="NikoshBAN" pitchFamily="2" charset="0"/>
              <a:cs typeface="NikoshBAN" pitchFamily="2" charset="0"/>
            </a:endParaRPr>
          </a:p>
          <a:p>
            <a:r>
              <a:rPr lang="en-US" sz="4000" dirty="0" smtClean="0">
                <a:solidFill>
                  <a:srgbClr val="FF0000"/>
                </a:solidFill>
                <a:latin typeface="NikoshBAN" pitchFamily="2" charset="0"/>
                <a:cs typeface="NikoshBAN" pitchFamily="2" charset="0"/>
              </a:rPr>
              <a:t>p</a:t>
            </a:r>
            <a:r>
              <a:rPr lang="en-US" sz="4000" dirty="0" smtClean="0">
                <a:solidFill>
                  <a:srgbClr val="7030A0"/>
                </a:solidFill>
                <a:latin typeface="NikoshBAN" pitchFamily="2" charset="0"/>
                <a:cs typeface="NikoshBAN" pitchFamily="2" charset="0"/>
              </a:rPr>
              <a:t>-</a:t>
            </a:r>
            <a:r>
              <a:rPr lang="bn-BD" sz="4000" dirty="0" smtClean="0">
                <a:solidFill>
                  <a:srgbClr val="7030A0"/>
                </a:solidFill>
                <a:latin typeface="NikoshBAN" pitchFamily="2" charset="0"/>
                <a:cs typeface="NikoshBAN" pitchFamily="2" charset="0"/>
              </a:rPr>
              <a:t> তে ইলেক্ট্রণ প্রবেশ করলে তাকে</a:t>
            </a:r>
            <a:r>
              <a:rPr lang="en-US" sz="4000" dirty="0" smtClean="0">
                <a:solidFill>
                  <a:srgbClr val="FF0000"/>
                </a:solidFill>
                <a:latin typeface="NikoshBAN" pitchFamily="2" charset="0"/>
                <a:cs typeface="NikoshBAN" pitchFamily="2" charset="0"/>
              </a:rPr>
              <a:t> p-</a:t>
            </a:r>
            <a:r>
              <a:rPr lang="en-US" sz="4000" dirty="0" smtClean="0">
                <a:solidFill>
                  <a:srgbClr val="7030A0"/>
                </a:solidFill>
                <a:latin typeface="NikoshBAN" pitchFamily="2" charset="0"/>
                <a:cs typeface="NikoshBAN" pitchFamily="2" charset="0"/>
              </a:rPr>
              <a:t>-</a:t>
            </a:r>
            <a:r>
              <a:rPr lang="bn-BD" sz="4000" dirty="0" smtClean="0">
                <a:solidFill>
                  <a:srgbClr val="7030A0"/>
                </a:solidFill>
                <a:latin typeface="NikoshBAN" pitchFamily="2" charset="0"/>
                <a:cs typeface="NikoshBAN" pitchFamily="2" charset="0"/>
              </a:rPr>
              <a:t>ব্লক মৌল বলে।</a:t>
            </a:r>
          </a:p>
          <a:p>
            <a:r>
              <a:rPr lang="bn-BD" sz="4000" dirty="0" smtClean="0">
                <a:solidFill>
                  <a:srgbClr val="7030A0"/>
                </a:solidFill>
                <a:latin typeface="NikoshBAN" pitchFamily="2" charset="0"/>
                <a:cs typeface="NikoshBAN" pitchFamily="2" charset="0"/>
              </a:rPr>
              <a:t> </a:t>
            </a:r>
            <a:r>
              <a:rPr lang="en-US" sz="4000" dirty="0" smtClean="0">
                <a:solidFill>
                  <a:srgbClr val="FF0000"/>
                </a:solidFill>
                <a:latin typeface="NikoshBAN" pitchFamily="2" charset="0"/>
                <a:cs typeface="NikoshBAN" pitchFamily="2" charset="0"/>
              </a:rPr>
              <a:t>d</a:t>
            </a:r>
            <a:r>
              <a:rPr lang="en-US" sz="4000" dirty="0" smtClean="0">
                <a:solidFill>
                  <a:srgbClr val="7030A0"/>
                </a:solidFill>
                <a:latin typeface="NikoshBAN" pitchFamily="2" charset="0"/>
                <a:cs typeface="NikoshBAN" pitchFamily="2" charset="0"/>
              </a:rPr>
              <a:t>-</a:t>
            </a:r>
            <a:r>
              <a:rPr lang="bn-BD" sz="4000" dirty="0" smtClean="0">
                <a:solidFill>
                  <a:srgbClr val="7030A0"/>
                </a:solidFill>
                <a:latin typeface="NikoshBAN" pitchFamily="2" charset="0"/>
                <a:cs typeface="NikoshBAN" pitchFamily="2" charset="0"/>
              </a:rPr>
              <a:t>তে ইলেক্ট্রণ প্রবেশ করলে তাকে</a:t>
            </a:r>
            <a:r>
              <a:rPr lang="en-US" sz="4000" dirty="0" smtClean="0">
                <a:solidFill>
                  <a:srgbClr val="7030A0"/>
                </a:solidFill>
                <a:latin typeface="NikoshBAN" pitchFamily="2" charset="0"/>
                <a:cs typeface="NikoshBAN" pitchFamily="2" charset="0"/>
              </a:rPr>
              <a:t> </a:t>
            </a:r>
            <a:r>
              <a:rPr lang="en-US" sz="4000" dirty="0" smtClean="0">
                <a:solidFill>
                  <a:srgbClr val="FF0000"/>
                </a:solidFill>
                <a:latin typeface="NikoshBAN" pitchFamily="2" charset="0"/>
                <a:cs typeface="NikoshBAN" pitchFamily="2" charset="0"/>
              </a:rPr>
              <a:t>d</a:t>
            </a:r>
            <a:r>
              <a:rPr lang="en-US" sz="4000" dirty="0" smtClean="0">
                <a:solidFill>
                  <a:srgbClr val="7030A0"/>
                </a:solidFill>
                <a:latin typeface="NikoshBAN" pitchFamily="2" charset="0"/>
                <a:cs typeface="NikoshBAN" pitchFamily="2" charset="0"/>
              </a:rPr>
              <a:t>-</a:t>
            </a:r>
            <a:r>
              <a:rPr lang="bn-BD" sz="4000" dirty="0" smtClean="0">
                <a:solidFill>
                  <a:srgbClr val="7030A0"/>
                </a:solidFill>
                <a:latin typeface="NikoshBAN" pitchFamily="2" charset="0"/>
                <a:cs typeface="NikoshBAN" pitchFamily="2" charset="0"/>
              </a:rPr>
              <a:t>ব্লক মৌল বলে।</a:t>
            </a:r>
            <a:endParaRPr lang="en-US" sz="4000" dirty="0" smtClean="0">
              <a:solidFill>
                <a:srgbClr val="7030A0"/>
              </a:solidFill>
              <a:latin typeface="NikoshBAN" pitchFamily="2" charset="0"/>
              <a:cs typeface="NikoshBAN" pitchFamily="2" charset="0"/>
            </a:endParaRPr>
          </a:p>
          <a:p>
            <a:r>
              <a:rPr lang="en-US" sz="4000" dirty="0" smtClean="0">
                <a:solidFill>
                  <a:srgbClr val="FF0000"/>
                </a:solidFill>
                <a:latin typeface="NikoshBAN" pitchFamily="2" charset="0"/>
                <a:cs typeface="NikoshBAN" pitchFamily="2" charset="0"/>
              </a:rPr>
              <a:t>f</a:t>
            </a:r>
            <a:r>
              <a:rPr lang="en-US" sz="4000" dirty="0" smtClean="0">
                <a:solidFill>
                  <a:srgbClr val="7030A0"/>
                </a:solidFill>
                <a:latin typeface="NikoshBAN" pitchFamily="2" charset="0"/>
                <a:cs typeface="NikoshBAN" pitchFamily="2" charset="0"/>
              </a:rPr>
              <a:t>-</a:t>
            </a:r>
            <a:r>
              <a:rPr lang="bn-BD" sz="4000" dirty="0" smtClean="0">
                <a:solidFill>
                  <a:srgbClr val="7030A0"/>
                </a:solidFill>
                <a:latin typeface="NikoshBAN" pitchFamily="2" charset="0"/>
                <a:cs typeface="NikoshBAN" pitchFamily="2" charset="0"/>
              </a:rPr>
              <a:t> তে ইলেক্ট্রণ প্রবেশ করলে তাকে</a:t>
            </a:r>
            <a:r>
              <a:rPr lang="en-US" sz="4000" dirty="0" smtClean="0">
                <a:solidFill>
                  <a:srgbClr val="7030A0"/>
                </a:solidFill>
                <a:latin typeface="NikoshBAN" pitchFamily="2" charset="0"/>
                <a:cs typeface="NikoshBAN" pitchFamily="2" charset="0"/>
              </a:rPr>
              <a:t> </a:t>
            </a:r>
            <a:r>
              <a:rPr lang="en-US" sz="4000" dirty="0" smtClean="0">
                <a:solidFill>
                  <a:srgbClr val="FF0000"/>
                </a:solidFill>
                <a:latin typeface="NikoshBAN" pitchFamily="2" charset="0"/>
                <a:cs typeface="NikoshBAN" pitchFamily="2" charset="0"/>
              </a:rPr>
              <a:t>f</a:t>
            </a:r>
            <a:r>
              <a:rPr lang="en-US" sz="4000" dirty="0" smtClean="0">
                <a:solidFill>
                  <a:srgbClr val="7030A0"/>
                </a:solidFill>
                <a:latin typeface="NikoshBAN" pitchFamily="2" charset="0"/>
                <a:cs typeface="NikoshBAN" pitchFamily="2" charset="0"/>
              </a:rPr>
              <a:t>- </a:t>
            </a:r>
            <a:r>
              <a:rPr lang="bn-BD" sz="4000" dirty="0" smtClean="0">
                <a:solidFill>
                  <a:srgbClr val="7030A0"/>
                </a:solidFill>
                <a:latin typeface="NikoshBAN" pitchFamily="2" charset="0"/>
                <a:cs typeface="NikoshBAN" pitchFamily="2" charset="0"/>
              </a:rPr>
              <a:t>ব্লক মৌল বলে।</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0"/>
            <a:ext cx="9144000" cy="2209800"/>
          </a:xfrm>
          <a:blipFill>
            <a:blip r:embed="rId3" cstate="print"/>
            <a:tile tx="0" ty="0" sx="100000" sy="100000" flip="none" algn="tl"/>
          </a:blipFill>
        </p:spPr>
        <p:txBody>
          <a:bodyPr>
            <a:noAutofit/>
          </a:bodyPr>
          <a:lstStyle/>
          <a:p>
            <a:r>
              <a:rPr lang="bn-BD" sz="16600" dirty="0" smtClean="0">
                <a:latin typeface="NikoshBAN" pitchFamily="2" charset="0"/>
                <a:cs typeface="NikoshBAN" pitchFamily="2" charset="0"/>
              </a:rPr>
              <a:t>দলীয় কাজ</a:t>
            </a:r>
            <a:endParaRPr lang="en-US" sz="16600" dirty="0">
              <a:latin typeface="NikoshBAN" pitchFamily="2" charset="0"/>
              <a:cs typeface="NikoshBAN" pitchFamily="2" charset="0"/>
            </a:endParaRPr>
          </a:p>
        </p:txBody>
      </p:sp>
      <p:sp>
        <p:nvSpPr>
          <p:cNvPr id="5" name="Subtitle 4"/>
          <p:cNvSpPr>
            <a:spLocks noGrp="1"/>
          </p:cNvSpPr>
          <p:nvPr>
            <p:ph type="subTitle" idx="1"/>
          </p:nvPr>
        </p:nvSpPr>
        <p:spPr>
          <a:xfrm>
            <a:off x="0" y="1905000"/>
            <a:ext cx="9144000" cy="5181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effectLst>
            <a:glow rad="101600">
              <a:schemeClr val="accent2">
                <a:satMod val="175000"/>
                <a:alpha val="40000"/>
              </a:schemeClr>
            </a:glow>
          </a:effectLst>
        </p:spPr>
        <p:txBody>
          <a:bodyPr>
            <a:noAutofit/>
          </a:bodyPr>
          <a:lstStyle/>
          <a:p>
            <a:pPr algn="l"/>
            <a:r>
              <a:rPr lang="bn-BD" sz="5400" dirty="0" smtClean="0">
                <a:solidFill>
                  <a:srgbClr val="7030A0"/>
                </a:solidFill>
                <a:latin typeface="NikoshBAN" pitchFamily="2" charset="0"/>
                <a:cs typeface="NikoshBAN" pitchFamily="2" charset="0"/>
              </a:rPr>
              <a:t>	১। পর্যায় সারণীতে কতটি পর্যায় রয়েছে?</a:t>
            </a:r>
          </a:p>
          <a:p>
            <a:pPr algn="l"/>
            <a:r>
              <a:rPr lang="bn-BD" sz="5400" dirty="0" smtClean="0">
                <a:solidFill>
                  <a:srgbClr val="7030A0"/>
                </a:solidFill>
                <a:latin typeface="NikoshBAN" pitchFamily="2" charset="0"/>
                <a:cs typeface="NikoshBAN" pitchFamily="2" charset="0"/>
              </a:rPr>
              <a:t>	২। পর্যায় সারণীতে কতটি মৌল রয়েছ?</a:t>
            </a:r>
          </a:p>
          <a:p>
            <a:pPr algn="l"/>
            <a:r>
              <a:rPr lang="bn-BD" sz="5400" dirty="0" smtClean="0">
                <a:solidFill>
                  <a:srgbClr val="7030A0"/>
                </a:solidFill>
                <a:latin typeface="NikoshBAN" pitchFamily="2" charset="0"/>
                <a:cs typeface="NikoshBAN" pitchFamily="2" charset="0"/>
              </a:rPr>
              <a:t>      ৩।ইলেক্ট্রণ প্রবেশের নিয়ম অনুযায়ী মৌল    সমূহকে কত শ্রেণীতে ভাগ করা হয়।</a:t>
            </a:r>
            <a:endParaRPr lang="en-US" sz="5400" dirty="0">
              <a:solidFill>
                <a:srgbClr val="7030A0"/>
              </a:solidFill>
              <a:latin typeface="NikoshBAN" pitchFamily="2" charset="0"/>
              <a:cs typeface="NikoshBAN" pitchFamily="2"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set>
                                      <p:cBhvr>
                                        <p:cTn id="7" dur="455" fill="hold">
                                          <p:stCondLst>
                                            <p:cond delay="0"/>
                                          </p:stCondLst>
                                        </p:cTn>
                                        <p:tgtEl>
                                          <p:spTgt spid="4"/>
                                        </p:tgtEl>
                                        <p:attrNameLst>
                                          <p:attrName>style.rotation</p:attrName>
                                        </p:attrNameLst>
                                      </p:cBhvr>
                                      <p:to>
                                        <p:strVal val="-45.0"/>
                                      </p:to>
                                    </p:set>
                                    <p:anim calcmode="lin" valueType="num">
                                      <p:cBhvr>
                                        <p:cTn id="8" dur="455" fill="hold">
                                          <p:stCondLst>
                                            <p:cond delay="455"/>
                                          </p:stCondLst>
                                        </p:cTn>
                                        <p:tgtEl>
                                          <p:spTgt spid="4"/>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4"/>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4"/>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4"/>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8" presetClass="entr" presetSubtype="0" accel="50000" fill="hold" grpId="0" nodeType="clickEffect">
                                  <p:stCondLst>
                                    <p:cond delay="0"/>
                                  </p:stCondLst>
                                  <p:iterate type="lt">
                                    <p:tmPct val="50000"/>
                                  </p:iterate>
                                  <p:childTnLst>
                                    <p:set>
                                      <p:cBhvr>
                                        <p:cTn id="15" dur="1" fill="hold">
                                          <p:stCondLst>
                                            <p:cond delay="0"/>
                                          </p:stCondLst>
                                        </p:cTn>
                                        <p:tgtEl>
                                          <p:spTgt spid="5">
                                            <p:bg/>
                                          </p:spTgt>
                                        </p:tgtEl>
                                        <p:attrNameLst>
                                          <p:attrName>style.visibility</p:attrName>
                                        </p:attrNameLst>
                                      </p:cBhvr>
                                      <p:to>
                                        <p:strVal val="visible"/>
                                      </p:to>
                                    </p:set>
                                    <p:set>
                                      <p:cBhvr>
                                        <p:cTn id="16" dur="455" fill="hold">
                                          <p:stCondLst>
                                            <p:cond delay="0"/>
                                          </p:stCondLst>
                                        </p:cTn>
                                        <p:tgtEl>
                                          <p:spTgt spid="5">
                                            <p:bg/>
                                          </p:spTgt>
                                        </p:tgtEl>
                                        <p:attrNameLst>
                                          <p:attrName>style.rotation</p:attrName>
                                        </p:attrNameLst>
                                      </p:cBhvr>
                                      <p:to>
                                        <p:strVal val="-45.0"/>
                                      </p:to>
                                    </p:set>
                                    <p:anim calcmode="lin" valueType="num">
                                      <p:cBhvr>
                                        <p:cTn id="17" dur="455" fill="hold">
                                          <p:stCondLst>
                                            <p:cond delay="455"/>
                                          </p:stCondLst>
                                        </p:cTn>
                                        <p:tgtEl>
                                          <p:spTgt spid="5">
                                            <p:bg/>
                                          </p:spTgt>
                                        </p:tgtEl>
                                        <p:attrNameLst>
                                          <p:attrName>style.rotation</p:attrName>
                                        </p:attrNameLst>
                                      </p:cBhvr>
                                      <p:tavLst>
                                        <p:tav tm="0">
                                          <p:val>
                                            <p:fltVal val="-45"/>
                                          </p:val>
                                        </p:tav>
                                        <p:tav tm="69900">
                                          <p:val>
                                            <p:fltVal val="45"/>
                                          </p:val>
                                        </p:tav>
                                        <p:tav tm="100000">
                                          <p:val>
                                            <p:fltVal val="0"/>
                                          </p:val>
                                        </p:tav>
                                      </p:tavLst>
                                    </p:anim>
                                    <p:anim calcmode="lin" valueType="num">
                                      <p:cBhvr>
                                        <p:cTn id="18" dur="455" fill="hold">
                                          <p:stCondLst>
                                            <p:cond delay="0"/>
                                          </p:stCondLst>
                                        </p:cTn>
                                        <p:tgtEl>
                                          <p:spTgt spid="5">
                                            <p:bg/>
                                          </p:spTgt>
                                        </p:tgtEl>
                                        <p:attrNameLst>
                                          <p:attrName>ppt_y</p:attrName>
                                        </p:attrNameLst>
                                      </p:cBhvr>
                                      <p:tavLst>
                                        <p:tav tm="0">
                                          <p:val>
                                            <p:strVal val="#ppt_y-1"/>
                                          </p:val>
                                        </p:tav>
                                        <p:tav tm="100000">
                                          <p:val>
                                            <p:strVal val="#ppt_y-(0.354*#ppt_w-0.172*#ppt_h)"/>
                                          </p:val>
                                        </p:tav>
                                      </p:tavLst>
                                    </p:anim>
                                    <p:anim calcmode="lin" valueType="num">
                                      <p:cBhvr>
                                        <p:cTn id="19" dur="156" decel="50000" autoRev="1" fill="hold">
                                          <p:stCondLst>
                                            <p:cond delay="455"/>
                                          </p:stCondLst>
                                        </p:cTn>
                                        <p:tgtEl>
                                          <p:spTgt spid="5">
                                            <p:bg/>
                                          </p:spTgt>
                                        </p:tgtEl>
                                        <p:attrNameLst>
                                          <p:attrName>ppt_y</p:attrName>
                                        </p:attrNameLst>
                                      </p:cBhvr>
                                      <p:tavLst>
                                        <p:tav tm="0">
                                          <p:val>
                                            <p:strVal val="#ppt_y-(0.354*#ppt_w-0.172*#ppt_h)"/>
                                          </p:val>
                                        </p:tav>
                                        <p:tav tm="100000">
                                          <p:val>
                                            <p:strVal val="#ppt_y-(0.354*#ppt_w-0.172*#ppt_h)-#ppt_h/2"/>
                                          </p:val>
                                        </p:tav>
                                      </p:tavLst>
                                    </p:anim>
                                    <p:anim calcmode="lin" valueType="num">
                                      <p:cBhvr>
                                        <p:cTn id="20" dur="136" fill="hold">
                                          <p:stCondLst>
                                            <p:cond delay="864"/>
                                          </p:stCondLst>
                                        </p:cTn>
                                        <p:tgtEl>
                                          <p:spTgt spid="5">
                                            <p:bg/>
                                          </p:spTgt>
                                        </p:tgtEl>
                                        <p:attrNameLst>
                                          <p:attrName>ppt_y</p:attrName>
                                        </p:attrNameLst>
                                      </p:cBhvr>
                                      <p:tavLst>
                                        <p:tav tm="0">
                                          <p:val>
                                            <p:strVal val="#ppt_y-(0.354*#ppt_w-0.172*#ppt_h)"/>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8" presetClass="entr" presetSubtype="0" accel="50000" fill="hold" grpId="0" nodeType="clickEffect">
                                  <p:stCondLst>
                                    <p:cond delay="0"/>
                                  </p:stCondLst>
                                  <p:iterate type="lt">
                                    <p:tmPct val="50000"/>
                                  </p:iterate>
                                  <p:childTnLst>
                                    <p:set>
                                      <p:cBhvr>
                                        <p:cTn id="24" dur="1" fill="hold">
                                          <p:stCondLst>
                                            <p:cond delay="0"/>
                                          </p:stCondLst>
                                        </p:cTn>
                                        <p:tgtEl>
                                          <p:spTgt spid="5">
                                            <p:txEl>
                                              <p:pRg st="0" end="0"/>
                                            </p:txEl>
                                          </p:spTgt>
                                        </p:tgtEl>
                                        <p:attrNameLst>
                                          <p:attrName>style.visibility</p:attrName>
                                        </p:attrNameLst>
                                      </p:cBhvr>
                                      <p:to>
                                        <p:strVal val="visible"/>
                                      </p:to>
                                    </p:set>
                                    <p:set>
                                      <p:cBhvr>
                                        <p:cTn id="25" dur="455" fill="hold">
                                          <p:stCondLst>
                                            <p:cond delay="0"/>
                                          </p:stCondLst>
                                        </p:cTn>
                                        <p:tgtEl>
                                          <p:spTgt spid="5">
                                            <p:txEl>
                                              <p:pRg st="0" end="0"/>
                                            </p:txEl>
                                          </p:spTgt>
                                        </p:tgtEl>
                                        <p:attrNameLst>
                                          <p:attrName>style.rotation</p:attrName>
                                        </p:attrNameLst>
                                      </p:cBhvr>
                                      <p:to>
                                        <p:strVal val="-45.0"/>
                                      </p:to>
                                    </p:set>
                                    <p:anim calcmode="lin" valueType="num">
                                      <p:cBhvr>
                                        <p:cTn id="26" dur="455" fill="hold">
                                          <p:stCondLst>
                                            <p:cond delay="455"/>
                                          </p:stCondLst>
                                        </p:cTn>
                                        <p:tgtEl>
                                          <p:spTgt spid="5">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7" dur="455" fill="hold">
                                          <p:stCondLst>
                                            <p:cond delay="0"/>
                                          </p:stCondLst>
                                        </p:cTn>
                                        <p:tgtEl>
                                          <p:spTgt spid="5">
                                            <p:txEl>
                                              <p:pRg st="0" end="0"/>
                                            </p:txEl>
                                          </p:spTgt>
                                        </p:tgtEl>
                                        <p:attrNameLst>
                                          <p:attrName>ppt_y</p:attrName>
                                        </p:attrNameLst>
                                      </p:cBhvr>
                                      <p:tavLst>
                                        <p:tav tm="0">
                                          <p:val>
                                            <p:strVal val="#ppt_y-1"/>
                                          </p:val>
                                        </p:tav>
                                        <p:tav tm="100000">
                                          <p:val>
                                            <p:strVal val="#ppt_y-(0.354*#ppt_w-0.172*#ppt_h)"/>
                                          </p:val>
                                        </p:tav>
                                      </p:tavLst>
                                    </p:anim>
                                    <p:anim calcmode="lin" valueType="num">
                                      <p:cBhvr>
                                        <p:cTn id="28" dur="156" decel="50000" autoRev="1" fill="hold">
                                          <p:stCondLst>
                                            <p:cond delay="455"/>
                                          </p:stCondLst>
                                        </p:cTn>
                                        <p:tgtEl>
                                          <p:spTgt spid="5">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9" dur="136" fill="hold">
                                          <p:stCondLst>
                                            <p:cond delay="864"/>
                                          </p:stCondLst>
                                        </p:cTn>
                                        <p:tgtEl>
                                          <p:spTgt spid="5">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8" presetClass="entr" presetSubtype="0" accel="50000" fill="hold" grpId="0" nodeType="clickEffect">
                                  <p:stCondLst>
                                    <p:cond delay="0"/>
                                  </p:stCondLst>
                                  <p:iterate type="lt">
                                    <p:tmPct val="50000"/>
                                  </p:iterate>
                                  <p:childTnLst>
                                    <p:set>
                                      <p:cBhvr>
                                        <p:cTn id="33" dur="1" fill="hold">
                                          <p:stCondLst>
                                            <p:cond delay="0"/>
                                          </p:stCondLst>
                                        </p:cTn>
                                        <p:tgtEl>
                                          <p:spTgt spid="5">
                                            <p:txEl>
                                              <p:pRg st="1" end="1"/>
                                            </p:txEl>
                                          </p:spTgt>
                                        </p:tgtEl>
                                        <p:attrNameLst>
                                          <p:attrName>style.visibility</p:attrName>
                                        </p:attrNameLst>
                                      </p:cBhvr>
                                      <p:to>
                                        <p:strVal val="visible"/>
                                      </p:to>
                                    </p:set>
                                    <p:set>
                                      <p:cBhvr>
                                        <p:cTn id="34" dur="455" fill="hold">
                                          <p:stCondLst>
                                            <p:cond delay="0"/>
                                          </p:stCondLst>
                                        </p:cTn>
                                        <p:tgtEl>
                                          <p:spTgt spid="5">
                                            <p:txEl>
                                              <p:pRg st="1" end="1"/>
                                            </p:txEl>
                                          </p:spTgt>
                                        </p:tgtEl>
                                        <p:attrNameLst>
                                          <p:attrName>style.rotation</p:attrName>
                                        </p:attrNameLst>
                                      </p:cBhvr>
                                      <p:to>
                                        <p:strVal val="-45.0"/>
                                      </p:to>
                                    </p:set>
                                    <p:anim calcmode="lin" valueType="num">
                                      <p:cBhvr>
                                        <p:cTn id="35" dur="455" fill="hold">
                                          <p:stCondLst>
                                            <p:cond delay="455"/>
                                          </p:stCondLst>
                                        </p:cTn>
                                        <p:tgtEl>
                                          <p:spTgt spid="5">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36" dur="455" fill="hold">
                                          <p:stCondLst>
                                            <p:cond delay="0"/>
                                          </p:stCondLst>
                                        </p:cTn>
                                        <p:tgtEl>
                                          <p:spTgt spid="5">
                                            <p:txEl>
                                              <p:pRg st="1" end="1"/>
                                            </p:txEl>
                                          </p:spTgt>
                                        </p:tgtEl>
                                        <p:attrNameLst>
                                          <p:attrName>ppt_y</p:attrName>
                                        </p:attrNameLst>
                                      </p:cBhvr>
                                      <p:tavLst>
                                        <p:tav tm="0">
                                          <p:val>
                                            <p:strVal val="#ppt_y-1"/>
                                          </p:val>
                                        </p:tav>
                                        <p:tav tm="100000">
                                          <p:val>
                                            <p:strVal val="#ppt_y-(0.354*#ppt_w-0.172*#ppt_h)"/>
                                          </p:val>
                                        </p:tav>
                                      </p:tavLst>
                                    </p:anim>
                                    <p:anim calcmode="lin" valueType="num">
                                      <p:cBhvr>
                                        <p:cTn id="37" dur="156" decel="50000" autoRev="1" fill="hold">
                                          <p:stCondLst>
                                            <p:cond delay="455"/>
                                          </p:stCondLst>
                                        </p:cTn>
                                        <p:tgtEl>
                                          <p:spTgt spid="5">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38" dur="136" fill="hold">
                                          <p:stCondLst>
                                            <p:cond delay="864"/>
                                          </p:stCondLst>
                                        </p:cTn>
                                        <p:tgtEl>
                                          <p:spTgt spid="5">
                                            <p:txEl>
                                              <p:pRg st="1" end="1"/>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8" presetClass="entr" presetSubtype="0" accel="50000" fill="hold" grpId="0" nodeType="clickEffect">
                                  <p:stCondLst>
                                    <p:cond delay="0"/>
                                  </p:stCondLst>
                                  <p:iterate type="lt">
                                    <p:tmPct val="50000"/>
                                  </p:iterate>
                                  <p:childTnLst>
                                    <p:set>
                                      <p:cBhvr>
                                        <p:cTn id="42" dur="1" fill="hold">
                                          <p:stCondLst>
                                            <p:cond delay="0"/>
                                          </p:stCondLst>
                                        </p:cTn>
                                        <p:tgtEl>
                                          <p:spTgt spid="5">
                                            <p:txEl>
                                              <p:pRg st="2" end="2"/>
                                            </p:txEl>
                                          </p:spTgt>
                                        </p:tgtEl>
                                        <p:attrNameLst>
                                          <p:attrName>style.visibility</p:attrName>
                                        </p:attrNameLst>
                                      </p:cBhvr>
                                      <p:to>
                                        <p:strVal val="visible"/>
                                      </p:to>
                                    </p:set>
                                    <p:set>
                                      <p:cBhvr>
                                        <p:cTn id="43" dur="455" fill="hold">
                                          <p:stCondLst>
                                            <p:cond delay="0"/>
                                          </p:stCondLst>
                                        </p:cTn>
                                        <p:tgtEl>
                                          <p:spTgt spid="5">
                                            <p:txEl>
                                              <p:pRg st="2" end="2"/>
                                            </p:txEl>
                                          </p:spTgt>
                                        </p:tgtEl>
                                        <p:attrNameLst>
                                          <p:attrName>style.rotation</p:attrName>
                                        </p:attrNameLst>
                                      </p:cBhvr>
                                      <p:to>
                                        <p:strVal val="-45.0"/>
                                      </p:to>
                                    </p:set>
                                    <p:anim calcmode="lin" valueType="num">
                                      <p:cBhvr>
                                        <p:cTn id="44" dur="455" fill="hold">
                                          <p:stCondLst>
                                            <p:cond delay="455"/>
                                          </p:stCondLst>
                                        </p:cTn>
                                        <p:tgtEl>
                                          <p:spTgt spid="5">
                                            <p:txEl>
                                              <p:pRg st="2" end="2"/>
                                            </p:txEl>
                                          </p:spTgt>
                                        </p:tgtEl>
                                        <p:attrNameLst>
                                          <p:attrName>style.rotation</p:attrName>
                                        </p:attrNameLst>
                                      </p:cBhvr>
                                      <p:tavLst>
                                        <p:tav tm="0">
                                          <p:val>
                                            <p:fltVal val="-45"/>
                                          </p:val>
                                        </p:tav>
                                        <p:tav tm="69900">
                                          <p:val>
                                            <p:fltVal val="45"/>
                                          </p:val>
                                        </p:tav>
                                        <p:tav tm="100000">
                                          <p:val>
                                            <p:fltVal val="0"/>
                                          </p:val>
                                        </p:tav>
                                      </p:tavLst>
                                    </p:anim>
                                    <p:anim calcmode="lin" valueType="num">
                                      <p:cBhvr>
                                        <p:cTn id="45" dur="455" fill="hold">
                                          <p:stCondLst>
                                            <p:cond delay="0"/>
                                          </p:stCondLst>
                                        </p:cTn>
                                        <p:tgtEl>
                                          <p:spTgt spid="5">
                                            <p:txEl>
                                              <p:pRg st="2" end="2"/>
                                            </p:txEl>
                                          </p:spTgt>
                                        </p:tgtEl>
                                        <p:attrNameLst>
                                          <p:attrName>ppt_y</p:attrName>
                                        </p:attrNameLst>
                                      </p:cBhvr>
                                      <p:tavLst>
                                        <p:tav tm="0">
                                          <p:val>
                                            <p:strVal val="#ppt_y-1"/>
                                          </p:val>
                                        </p:tav>
                                        <p:tav tm="100000">
                                          <p:val>
                                            <p:strVal val="#ppt_y-(0.354*#ppt_w-0.172*#ppt_h)"/>
                                          </p:val>
                                        </p:tav>
                                      </p:tavLst>
                                    </p:anim>
                                    <p:anim calcmode="lin" valueType="num">
                                      <p:cBhvr>
                                        <p:cTn id="46" dur="156" decel="50000" autoRev="1" fill="hold">
                                          <p:stCondLst>
                                            <p:cond delay="455"/>
                                          </p:stCondLst>
                                        </p:cTn>
                                        <p:tgtEl>
                                          <p:spTgt spid="5">
                                            <p:txEl>
                                              <p:pRg st="2" end="2"/>
                                            </p:txEl>
                                          </p:spTgt>
                                        </p:tgtEl>
                                        <p:attrNameLst>
                                          <p:attrName>ppt_y</p:attrName>
                                        </p:attrNameLst>
                                      </p:cBhvr>
                                      <p:tavLst>
                                        <p:tav tm="0">
                                          <p:val>
                                            <p:strVal val="#ppt_y-(0.354*#ppt_w-0.172*#ppt_h)"/>
                                          </p:val>
                                        </p:tav>
                                        <p:tav tm="100000">
                                          <p:val>
                                            <p:strVal val="#ppt_y-(0.354*#ppt_w-0.172*#ppt_h)-#ppt_h/2"/>
                                          </p:val>
                                        </p:tav>
                                      </p:tavLst>
                                    </p:anim>
                                    <p:anim calcmode="lin" valueType="num">
                                      <p:cBhvr>
                                        <p:cTn id="47" dur="136" fill="hold">
                                          <p:stCondLst>
                                            <p:cond delay="864"/>
                                          </p:stCondLst>
                                        </p:cTn>
                                        <p:tgtEl>
                                          <p:spTgt spid="5">
                                            <p:txEl>
                                              <p:pRg st="2" end="2"/>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905000"/>
          </a:xfrm>
          <a:solidFill>
            <a:srgbClr val="FFC000"/>
          </a:solidFill>
        </p:spPr>
        <p:txBody>
          <a:bodyPr>
            <a:noAutofit/>
          </a:bodyPr>
          <a:lstStyle/>
          <a:p>
            <a:r>
              <a:rPr lang="bn-BD" sz="13800" dirty="0" smtClean="0">
                <a:solidFill>
                  <a:srgbClr val="FF0000"/>
                </a:solidFill>
                <a:latin typeface="NikoshBAN" pitchFamily="2" charset="0"/>
                <a:cs typeface="NikoshBAN" pitchFamily="2" charset="0"/>
              </a:rPr>
              <a:t>মূল্যায়ন</a:t>
            </a:r>
            <a:endParaRPr lang="en-US" sz="13800" dirty="0">
              <a:solidFill>
                <a:srgbClr val="FF0000"/>
              </a:solidFill>
              <a:latin typeface="NikoshBAN" pitchFamily="2" charset="0"/>
              <a:cs typeface="NikoshBAN" pitchFamily="2" charset="0"/>
            </a:endParaRPr>
          </a:p>
        </p:txBody>
      </p:sp>
      <p:sp>
        <p:nvSpPr>
          <p:cNvPr id="3" name="Content Placeholder 2"/>
          <p:cNvSpPr>
            <a:spLocks noGrp="1"/>
          </p:cNvSpPr>
          <p:nvPr>
            <p:ph idx="1"/>
          </p:nvPr>
        </p:nvSpPr>
        <p:spPr>
          <a:xfrm>
            <a:off x="0" y="1905000"/>
            <a:ext cx="9144000" cy="4953000"/>
          </a:xfrm>
          <a:solidFill>
            <a:schemeClr val="accent2">
              <a:lumMod val="40000"/>
              <a:lumOff val="60000"/>
            </a:schemeClr>
          </a:solidFill>
        </p:spPr>
        <p:txBody>
          <a:bodyPr>
            <a:noAutofit/>
          </a:bodyPr>
          <a:lstStyle/>
          <a:p>
            <a:pPr>
              <a:buNone/>
            </a:pPr>
            <a:r>
              <a:rPr lang="bn-BD" sz="8000" dirty="0" smtClean="0">
                <a:solidFill>
                  <a:srgbClr val="7030A0"/>
                </a:solidFill>
                <a:latin typeface="NikoshBAN" pitchFamily="2" charset="0"/>
                <a:cs typeface="NikoshBAN" pitchFamily="2" charset="0"/>
              </a:rPr>
              <a:t>১।</a:t>
            </a:r>
            <a:r>
              <a:rPr lang="en-US" sz="8000" dirty="0" smtClean="0">
                <a:solidFill>
                  <a:srgbClr val="7030A0"/>
                </a:solidFill>
                <a:latin typeface="NikoshBAN" pitchFamily="2" charset="0"/>
                <a:cs typeface="NikoshBAN" pitchFamily="2" charset="0"/>
              </a:rPr>
              <a:t> </a:t>
            </a:r>
            <a:r>
              <a:rPr lang="bn-BD" sz="8000" dirty="0" smtClean="0">
                <a:solidFill>
                  <a:srgbClr val="7030A0"/>
                </a:solidFill>
                <a:latin typeface="NikoshBAN" pitchFamily="2" charset="0"/>
                <a:cs typeface="NikoshBAN" pitchFamily="2" charset="0"/>
              </a:rPr>
              <a:t>পর্যায় সারণী কি?</a:t>
            </a:r>
          </a:p>
          <a:p>
            <a:pPr>
              <a:buNone/>
            </a:pPr>
            <a:r>
              <a:rPr lang="bn-BD" sz="8000" dirty="0" smtClean="0">
                <a:solidFill>
                  <a:srgbClr val="7030A0"/>
                </a:solidFill>
                <a:latin typeface="NikoshBAN" pitchFamily="2" charset="0"/>
                <a:cs typeface="NikoshBAN" pitchFamily="2" charset="0"/>
              </a:rPr>
              <a:t>২।</a:t>
            </a:r>
            <a:r>
              <a:rPr lang="en-US" sz="8000" dirty="0" smtClean="0">
                <a:solidFill>
                  <a:srgbClr val="7030A0"/>
                </a:solidFill>
                <a:latin typeface="NikoshBAN" pitchFamily="2" charset="0"/>
                <a:cs typeface="NikoshBAN" pitchFamily="2" charset="0"/>
              </a:rPr>
              <a:t> </a:t>
            </a:r>
            <a:r>
              <a:rPr lang="bn-BD" sz="8000" dirty="0" smtClean="0">
                <a:solidFill>
                  <a:srgbClr val="7030A0"/>
                </a:solidFill>
                <a:latin typeface="NikoshBAN" pitchFamily="2" charset="0"/>
                <a:cs typeface="NikoshBAN" pitchFamily="2" charset="0"/>
              </a:rPr>
              <a:t>নিস্ক্রীয় গ্যাস কি?</a:t>
            </a:r>
          </a:p>
          <a:p>
            <a:pPr>
              <a:buNone/>
            </a:pPr>
            <a:r>
              <a:rPr lang="bn-BD" sz="8000" dirty="0" smtClean="0">
                <a:solidFill>
                  <a:srgbClr val="7030A0"/>
                </a:solidFill>
                <a:latin typeface="NikoshBAN" pitchFamily="2" charset="0"/>
                <a:cs typeface="NikoshBAN" pitchFamily="2" charset="0"/>
              </a:rPr>
              <a:t>৩।</a:t>
            </a:r>
            <a:r>
              <a:rPr lang="en-US" sz="8000" dirty="0" smtClean="0">
                <a:solidFill>
                  <a:srgbClr val="7030A0"/>
                </a:solidFill>
                <a:latin typeface="NikoshBAN" pitchFamily="2" charset="0"/>
                <a:cs typeface="NikoshBAN" pitchFamily="2" charset="0"/>
              </a:rPr>
              <a:t> d</a:t>
            </a:r>
            <a:r>
              <a:rPr lang="bn-BD" sz="8000" dirty="0" smtClean="0">
                <a:solidFill>
                  <a:srgbClr val="7030A0"/>
                </a:solidFill>
                <a:latin typeface="NikoshBAN" pitchFamily="2" charset="0"/>
                <a:cs typeface="NikoshBAN" pitchFamily="2" charset="0"/>
              </a:rPr>
              <a:t>-ব্লক মৌল কাকে বলে?</a:t>
            </a:r>
            <a:endParaRPr lang="bn-BD"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 calcmode="lin" valueType="num">
                                      <p:cBhvr>
                                        <p:cTn id="15" dur="500" fill="hold"/>
                                        <p:tgtEl>
                                          <p:spTgt spid="3">
                                            <p:bg/>
                                          </p:spTgt>
                                        </p:tgtEl>
                                        <p:attrNameLst>
                                          <p:attrName>ppt_w</p:attrName>
                                        </p:attrNameLst>
                                      </p:cBhvr>
                                      <p:tavLst>
                                        <p:tav tm="0">
                                          <p:val>
                                            <p:fltVal val="0"/>
                                          </p:val>
                                        </p:tav>
                                        <p:tav tm="100000">
                                          <p:val>
                                            <p:strVal val="#ppt_w"/>
                                          </p:val>
                                        </p:tav>
                                      </p:tavLst>
                                    </p:anim>
                                    <p:anim calcmode="lin" valueType="num">
                                      <p:cBhvr>
                                        <p:cTn id="16" dur="500" fill="hold"/>
                                        <p:tgtEl>
                                          <p:spTgt spid="3">
                                            <p:bg/>
                                          </p:spTgt>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p:cTn id="2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1" presetClass="entr" presetSubtype="4" fill="hold" grpId="1" nodeType="clickEffect">
                                  <p:stCondLst>
                                    <p:cond delay="0"/>
                                  </p:stCondLst>
                                  <p:iterate type="lt">
                                    <p:tmPct val="0"/>
                                  </p:iterate>
                                  <p:childTnLst>
                                    <p:set>
                                      <p:cBhvr>
                                        <p:cTn id="38" dur="1" fill="hold">
                                          <p:stCondLst>
                                            <p:cond delay="0"/>
                                          </p:stCondLst>
                                        </p:cTn>
                                        <p:tgtEl>
                                          <p:spTgt spid="2"/>
                                        </p:tgtEl>
                                        <p:attrNameLst>
                                          <p:attrName>style.visibility</p:attrName>
                                        </p:attrNameLst>
                                      </p:cBhvr>
                                      <p:to>
                                        <p:strVal val="visible"/>
                                      </p:to>
                                    </p:set>
                                    <p:animEffect transition="in" filter="wheel(4)">
                                      <p:cBhvr>
                                        <p:cTn id="39" dur="2000"/>
                                        <p:tgtEl>
                                          <p:spTgt spid="2"/>
                                        </p:tgtEl>
                                      </p:cBhvr>
                                    </p:animEffect>
                                  </p:childTnLst>
                                </p:cTn>
                              </p:par>
                            </p:childTnLst>
                          </p:cTn>
                        </p:par>
                      </p:childTnLst>
                    </p:cTn>
                  </p:par>
                  <p:par>
                    <p:cTn id="40" fill="hold">
                      <p:stCondLst>
                        <p:cond delay="indefinite"/>
                      </p:stCondLst>
                      <p:childTnLst>
                        <p:par>
                          <p:cTn id="41" fill="hold">
                            <p:stCondLst>
                              <p:cond delay="0"/>
                            </p:stCondLst>
                            <p:childTnLst>
                              <p:par>
                                <p:cTn id="42" presetID="21" presetClass="entr" presetSubtype="4" fill="hold" grpId="1" nodeType="clickEffect">
                                  <p:stCondLst>
                                    <p:cond delay="0"/>
                                  </p:stCondLst>
                                  <p:childTnLst>
                                    <p:set>
                                      <p:cBhvr>
                                        <p:cTn id="43" dur="1" fill="hold">
                                          <p:stCondLst>
                                            <p:cond delay="0"/>
                                          </p:stCondLst>
                                        </p:cTn>
                                        <p:tgtEl>
                                          <p:spTgt spid="3">
                                            <p:bg/>
                                          </p:spTgt>
                                        </p:tgtEl>
                                        <p:attrNameLst>
                                          <p:attrName>style.visibility</p:attrName>
                                        </p:attrNameLst>
                                      </p:cBhvr>
                                      <p:to>
                                        <p:strVal val="visible"/>
                                      </p:to>
                                    </p:set>
                                    <p:animEffect transition="in" filter="wheel(4)">
                                      <p:cBhvr>
                                        <p:cTn id="44" dur="2000"/>
                                        <p:tgtEl>
                                          <p:spTgt spid="3">
                                            <p:bg/>
                                          </p:spTgt>
                                        </p:tgtEl>
                                      </p:cBhvr>
                                    </p:animEffect>
                                  </p:childTnLst>
                                </p:cTn>
                              </p:par>
                            </p:childTnLst>
                          </p:cTn>
                        </p:par>
                      </p:childTnLst>
                    </p:cTn>
                  </p:par>
                  <p:par>
                    <p:cTn id="45" fill="hold">
                      <p:stCondLst>
                        <p:cond delay="indefinite"/>
                      </p:stCondLst>
                      <p:childTnLst>
                        <p:par>
                          <p:cTn id="46" fill="hold">
                            <p:stCondLst>
                              <p:cond delay="0"/>
                            </p:stCondLst>
                            <p:childTnLst>
                              <p:par>
                                <p:cTn id="47" presetID="21" presetClass="entr" presetSubtype="4" fill="hold" grpId="1" nodeType="clickEffect">
                                  <p:stCondLst>
                                    <p:cond delay="0"/>
                                  </p:stCondLst>
                                  <p:childTnLst>
                                    <p:set>
                                      <p:cBhvr>
                                        <p:cTn id="48" dur="1" fill="hold">
                                          <p:stCondLst>
                                            <p:cond delay="0"/>
                                          </p:stCondLst>
                                        </p:cTn>
                                        <p:tgtEl>
                                          <p:spTgt spid="3">
                                            <p:txEl>
                                              <p:pRg st="0" end="0"/>
                                            </p:txEl>
                                          </p:spTgt>
                                        </p:tgtEl>
                                        <p:attrNameLst>
                                          <p:attrName>style.visibility</p:attrName>
                                        </p:attrNameLst>
                                      </p:cBhvr>
                                      <p:to>
                                        <p:strVal val="visible"/>
                                      </p:to>
                                    </p:set>
                                    <p:animEffect transition="in" filter="wheel(4)">
                                      <p:cBhvr>
                                        <p:cTn id="49" dur="2000"/>
                                        <p:tgtEl>
                                          <p:spTgt spid="3">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1" presetClass="entr" presetSubtype="4" fill="hold" grpId="1" nodeType="clickEffect">
                                  <p:stCondLst>
                                    <p:cond delay="0"/>
                                  </p:stCondLst>
                                  <p:childTnLst>
                                    <p:set>
                                      <p:cBhvr>
                                        <p:cTn id="53" dur="1" fill="hold">
                                          <p:stCondLst>
                                            <p:cond delay="0"/>
                                          </p:stCondLst>
                                        </p:cTn>
                                        <p:tgtEl>
                                          <p:spTgt spid="3">
                                            <p:txEl>
                                              <p:pRg st="1" end="1"/>
                                            </p:txEl>
                                          </p:spTgt>
                                        </p:tgtEl>
                                        <p:attrNameLst>
                                          <p:attrName>style.visibility</p:attrName>
                                        </p:attrNameLst>
                                      </p:cBhvr>
                                      <p:to>
                                        <p:strVal val="visible"/>
                                      </p:to>
                                    </p:set>
                                    <p:animEffect transition="in" filter="wheel(4)">
                                      <p:cBhvr>
                                        <p:cTn id="54" dur="2000"/>
                                        <p:tgtEl>
                                          <p:spTgt spid="3">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1" presetClass="entr" presetSubtype="4" fill="hold" grpId="1" nodeType="clickEffect">
                                  <p:stCondLst>
                                    <p:cond delay="0"/>
                                  </p:stCondLst>
                                  <p:childTnLst>
                                    <p:set>
                                      <p:cBhvr>
                                        <p:cTn id="58" dur="1" fill="hold">
                                          <p:stCondLst>
                                            <p:cond delay="0"/>
                                          </p:stCondLst>
                                        </p:cTn>
                                        <p:tgtEl>
                                          <p:spTgt spid="3">
                                            <p:txEl>
                                              <p:pRg st="2" end="2"/>
                                            </p:txEl>
                                          </p:spTgt>
                                        </p:tgtEl>
                                        <p:attrNameLst>
                                          <p:attrName>style.visibility</p:attrName>
                                        </p:attrNameLst>
                                      </p:cBhvr>
                                      <p:to>
                                        <p:strVal val="visible"/>
                                      </p:to>
                                    </p:set>
                                    <p:animEffect transition="in" filter="wheel(4)">
                                      <p:cBhvr>
                                        <p:cTn id="5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animBg="1"/>
      <p:bldP spid="3" grpId="1"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057400"/>
          </a:xfrm>
          <a:solidFill>
            <a:schemeClr val="tx2">
              <a:lumMod val="60000"/>
              <a:lumOff val="40000"/>
            </a:schemeClr>
          </a:solidFill>
        </p:spPr>
        <p:txBody>
          <a:bodyPr>
            <a:noAutofit/>
          </a:bodyPr>
          <a:lstStyle/>
          <a:p>
            <a:r>
              <a:rPr lang="bn-BD" sz="16600" dirty="0" smtClean="0">
                <a:solidFill>
                  <a:srgbClr val="7030A0"/>
                </a:solidFill>
                <a:latin typeface="NikoshBAN" pitchFamily="2" charset="0"/>
                <a:cs typeface="NikoshBAN" pitchFamily="2" charset="0"/>
              </a:rPr>
              <a:t>বাড়ীর কাজ</a:t>
            </a:r>
            <a:endParaRPr lang="en-US" sz="16600" dirty="0">
              <a:solidFill>
                <a:srgbClr val="7030A0"/>
              </a:solidFill>
              <a:latin typeface="NikoshBAN" pitchFamily="2" charset="0"/>
              <a:cs typeface="NikoshBAN" pitchFamily="2" charset="0"/>
            </a:endParaRPr>
          </a:p>
        </p:txBody>
      </p:sp>
      <p:sp>
        <p:nvSpPr>
          <p:cNvPr id="3" name="Content Placeholder 2"/>
          <p:cNvSpPr>
            <a:spLocks noGrp="1"/>
          </p:cNvSpPr>
          <p:nvPr>
            <p:ph idx="1"/>
          </p:nvPr>
        </p:nvSpPr>
        <p:spPr>
          <a:xfrm>
            <a:off x="0" y="2209800"/>
            <a:ext cx="9144000" cy="4648200"/>
          </a:xfrm>
          <a:solidFill>
            <a:srgbClr val="92D050"/>
          </a:solidFill>
        </p:spPr>
        <p:txBody>
          <a:bodyPr>
            <a:noAutofit/>
          </a:bodyPr>
          <a:lstStyle/>
          <a:p>
            <a:pPr>
              <a:buNone/>
            </a:pPr>
            <a:r>
              <a:rPr lang="bn-BD" sz="5400" dirty="0" smtClean="0">
                <a:solidFill>
                  <a:srgbClr val="7030A0"/>
                </a:solidFill>
                <a:latin typeface="NikoshBAN" pitchFamily="2" charset="0"/>
                <a:cs typeface="NikoshBAN" pitchFamily="2" charset="0"/>
              </a:rPr>
              <a:t>১। পর্যায় সারণী বলতে কি বুঝ?</a:t>
            </a:r>
          </a:p>
          <a:p>
            <a:pPr>
              <a:buNone/>
            </a:pPr>
            <a:r>
              <a:rPr lang="bn-BD" sz="5400" dirty="0" smtClean="0">
                <a:solidFill>
                  <a:srgbClr val="7030A0"/>
                </a:solidFill>
                <a:latin typeface="NikoshBAN" pitchFamily="2" charset="0"/>
                <a:cs typeface="NikoshBAN" pitchFamily="2" charset="0"/>
              </a:rPr>
              <a:t>২।</a:t>
            </a:r>
            <a:r>
              <a:rPr lang="en-US" sz="5400" dirty="0" smtClean="0">
                <a:solidFill>
                  <a:srgbClr val="7030A0"/>
                </a:solidFill>
                <a:latin typeface="NikoshBAN" pitchFamily="2" charset="0"/>
                <a:cs typeface="NikoshBAN" pitchFamily="2" charset="0"/>
              </a:rPr>
              <a:t> </a:t>
            </a:r>
            <a:r>
              <a:rPr lang="bn-BD" sz="5400" dirty="0" smtClean="0">
                <a:solidFill>
                  <a:srgbClr val="7030A0"/>
                </a:solidFill>
                <a:latin typeface="NikoshBAN" pitchFamily="2" charset="0"/>
                <a:cs typeface="NikoshBAN" pitchFamily="2" charset="0"/>
              </a:rPr>
              <a:t>নিস্ক্রীয় গ্যাসের নিস্ক্রীয়তার কারণ কি?</a:t>
            </a:r>
          </a:p>
          <a:p>
            <a:pPr>
              <a:buNone/>
            </a:pPr>
            <a:r>
              <a:rPr lang="bn-BD" sz="5400" dirty="0" smtClean="0">
                <a:solidFill>
                  <a:srgbClr val="7030A0"/>
                </a:solidFill>
                <a:latin typeface="NikoshBAN" pitchFamily="2" charset="0"/>
                <a:cs typeface="NikoshBAN" pitchFamily="2" charset="0"/>
              </a:rPr>
              <a:t>৩। </a:t>
            </a:r>
            <a:r>
              <a:rPr lang="en-US" sz="5400" dirty="0" smtClean="0">
                <a:solidFill>
                  <a:srgbClr val="7030A0"/>
                </a:solidFill>
                <a:latin typeface="NikoshBAN" pitchFamily="2" charset="0"/>
                <a:cs typeface="NikoshBAN" pitchFamily="2" charset="0"/>
              </a:rPr>
              <a:t>d</a:t>
            </a:r>
            <a:r>
              <a:rPr lang="bn-BD" sz="5400" dirty="0" smtClean="0">
                <a:solidFill>
                  <a:srgbClr val="7030A0"/>
                </a:solidFill>
                <a:latin typeface="NikoshBAN" pitchFamily="2" charset="0"/>
                <a:cs typeface="NikoshBAN" pitchFamily="2" charset="0"/>
              </a:rPr>
              <a:t>-ব্লক মৌল ও অবস্থান্তর মৌল  কি?</a:t>
            </a:r>
          </a:p>
          <a:p>
            <a:pPr>
              <a:buNone/>
            </a:pPr>
            <a:r>
              <a:rPr lang="bn-BD" sz="5400" dirty="0" smtClean="0">
                <a:solidFill>
                  <a:srgbClr val="7030A0"/>
                </a:solidFill>
                <a:latin typeface="NikoshBAN" pitchFamily="2" charset="0"/>
                <a:cs typeface="NikoshBAN" pitchFamily="2" charset="0"/>
              </a:rPr>
              <a:t>৪।</a:t>
            </a:r>
            <a:r>
              <a:rPr lang="bn-BD" sz="4800" dirty="0" smtClean="0">
                <a:solidFill>
                  <a:srgbClr val="7030A0"/>
                </a:solidFill>
                <a:latin typeface="NikoshBAN" pitchFamily="2" charset="0"/>
                <a:cs typeface="NikoshBAN" pitchFamily="2" charset="0"/>
              </a:rPr>
              <a:t> পর্যায় সারণী</a:t>
            </a:r>
            <a:r>
              <a:rPr lang="en-US" sz="4800" dirty="0" err="1" smtClean="0">
                <a:solidFill>
                  <a:srgbClr val="7030A0"/>
                </a:solidFill>
                <a:latin typeface="NikoshBAN" pitchFamily="2" charset="0"/>
                <a:cs typeface="NikoshBAN" pitchFamily="2" charset="0"/>
              </a:rPr>
              <a:t>তে</a:t>
            </a:r>
            <a:r>
              <a:rPr lang="bn-BD" sz="4800" dirty="0" smtClean="0">
                <a:solidFill>
                  <a:srgbClr val="7030A0"/>
                </a:solidFill>
                <a:latin typeface="NikoshBAN" pitchFamily="2" charset="0"/>
                <a:cs typeface="NikoshBAN" pitchFamily="2" charset="0"/>
              </a:rPr>
              <a:t> মৌল </a:t>
            </a:r>
            <a:r>
              <a:rPr lang="en-US" sz="4800" dirty="0" err="1" smtClean="0">
                <a:solidFill>
                  <a:srgbClr val="7030A0"/>
                </a:solidFill>
                <a:latin typeface="NikoshBAN" pitchFamily="2" charset="0"/>
                <a:cs typeface="NikoshBAN" pitchFamily="2" charset="0"/>
              </a:rPr>
              <a:t>সমূহ</a:t>
            </a:r>
            <a:r>
              <a:rPr lang="en-US" sz="4800" dirty="0" smtClean="0">
                <a:solidFill>
                  <a:srgbClr val="7030A0"/>
                </a:solidFill>
                <a:latin typeface="NikoshBAN" pitchFamily="2" charset="0"/>
                <a:cs typeface="NikoshBAN" pitchFamily="2" charset="0"/>
              </a:rPr>
              <a:t> </a:t>
            </a:r>
            <a:r>
              <a:rPr lang="en-US" sz="4800" dirty="0" err="1" smtClean="0">
                <a:solidFill>
                  <a:srgbClr val="7030A0"/>
                </a:solidFill>
                <a:latin typeface="NikoshBAN" pitchFamily="2" charset="0"/>
                <a:cs typeface="NikoshBAN" pitchFamily="2" charset="0"/>
              </a:rPr>
              <a:t>প্রবেশের</a:t>
            </a:r>
            <a:r>
              <a:rPr lang="en-US" sz="4800" dirty="0" smtClean="0">
                <a:solidFill>
                  <a:srgbClr val="7030A0"/>
                </a:solidFill>
                <a:latin typeface="NikoshBAN" pitchFamily="2" charset="0"/>
                <a:cs typeface="NikoshBAN" pitchFamily="2" charset="0"/>
              </a:rPr>
              <a:t> </a:t>
            </a:r>
            <a:r>
              <a:rPr lang="en-US" sz="4800" dirty="0" err="1" smtClean="0">
                <a:solidFill>
                  <a:srgbClr val="7030A0"/>
                </a:solidFill>
                <a:latin typeface="NikoshBAN" pitchFamily="2" charset="0"/>
                <a:cs typeface="NikoshBAN" pitchFamily="2" charset="0"/>
              </a:rPr>
              <a:t>ভিত্তি</a:t>
            </a:r>
            <a:r>
              <a:rPr lang="en-US" sz="4800" dirty="0" smtClean="0">
                <a:solidFill>
                  <a:srgbClr val="7030A0"/>
                </a:solidFill>
                <a:latin typeface="NikoshBAN" pitchFamily="2" charset="0"/>
                <a:cs typeface="NikoshBAN" pitchFamily="2" charset="0"/>
              </a:rPr>
              <a:t> </a:t>
            </a:r>
            <a:r>
              <a:rPr lang="en-US" sz="4800" dirty="0" err="1" smtClean="0">
                <a:solidFill>
                  <a:srgbClr val="7030A0"/>
                </a:solidFill>
                <a:latin typeface="NikoshBAN" pitchFamily="2" charset="0"/>
                <a:cs typeface="NikoshBAN" pitchFamily="2" charset="0"/>
              </a:rPr>
              <a:t>কি</a:t>
            </a:r>
            <a:r>
              <a:rPr lang="bn-BD" sz="4800" dirty="0" smtClean="0">
                <a:solidFill>
                  <a:srgbClr val="7030A0"/>
                </a:solidFill>
                <a:latin typeface="NikoshBAN" pitchFamily="2" charset="0"/>
                <a:cs typeface="NikoshBAN" pitchFamily="2" charset="0"/>
              </a:rPr>
              <a:t>?</a:t>
            </a:r>
            <a:r>
              <a:rPr lang="en-US" sz="4800" dirty="0" smtClean="0">
                <a:solidFill>
                  <a:srgbClr val="7030A0"/>
                </a:solidFill>
                <a:latin typeface="NikoshBAN" pitchFamily="2" charset="0"/>
                <a:cs typeface="NikoshBAN" pitchFamily="2" charset="0"/>
              </a:rPr>
              <a:t> </a:t>
            </a:r>
            <a:r>
              <a:rPr lang="bn-BD" sz="4800" dirty="0" smtClean="0">
                <a:solidFill>
                  <a:srgbClr val="7030A0"/>
                </a:solidFill>
                <a:latin typeface="NikoshBAN" pitchFamily="2" charset="0"/>
                <a:cs typeface="NikoshBAN" pitchFamily="2" charset="0"/>
              </a:rPr>
              <a:t>যুক্তি দেখাও।</a:t>
            </a:r>
            <a:endParaRPr lang="en-US" sz="5400" dirty="0">
              <a:solidFill>
                <a:srgbClr val="7030A0"/>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 calcmode="lin" valueType="num">
                                      <p:cBhvr>
                                        <p:cTn id="15" dur="1000" fill="hold"/>
                                        <p:tgtEl>
                                          <p:spTgt spid="3">
                                            <p:bg/>
                                          </p:spTgt>
                                        </p:tgtEl>
                                        <p:attrNameLst>
                                          <p:attrName>ppt_w</p:attrName>
                                        </p:attrNameLst>
                                      </p:cBhvr>
                                      <p:tavLst>
                                        <p:tav tm="0">
                                          <p:val>
                                            <p:strVal val="#ppt_w+.3"/>
                                          </p:val>
                                        </p:tav>
                                        <p:tav tm="100000">
                                          <p:val>
                                            <p:strVal val="#ppt_w"/>
                                          </p:val>
                                        </p:tav>
                                      </p:tavLst>
                                    </p:anim>
                                    <p:anim calcmode="lin" valueType="num">
                                      <p:cBhvr>
                                        <p:cTn id="16" dur="1000" fill="hold"/>
                                        <p:tgtEl>
                                          <p:spTgt spid="3">
                                            <p:bg/>
                                          </p:spTgt>
                                        </p:tgtEl>
                                        <p:attrNameLst>
                                          <p:attrName>ppt_h</p:attrName>
                                        </p:attrNameLst>
                                      </p:cBhvr>
                                      <p:tavLst>
                                        <p:tav tm="0">
                                          <p:val>
                                            <p:strVal val="#ppt_h"/>
                                          </p:val>
                                        </p:tav>
                                        <p:tav tm="100000">
                                          <p:val>
                                            <p:strVal val="#ppt_h"/>
                                          </p:val>
                                        </p:tav>
                                      </p:tavLst>
                                    </p:anim>
                                    <p:animEffect transition="in" filter="fade">
                                      <p:cBhvr>
                                        <p:cTn id="17" dur="1000"/>
                                        <p:tgtEl>
                                          <p:spTgt spid="3">
                                            <p:bg/>
                                          </p:spTgt>
                                        </p:tgtEl>
                                      </p:cBhvr>
                                    </p:animEffect>
                                  </p:childTnLst>
                                </p:cTn>
                              </p:par>
                            </p:childTnLst>
                          </p:cTn>
                        </p:par>
                      </p:childTnLst>
                    </p:cTn>
                  </p:par>
                  <p:par>
                    <p:cTn id="18" fill="hold">
                      <p:stCondLst>
                        <p:cond delay="indefinite"/>
                      </p:stCondLst>
                      <p:childTnLst>
                        <p:par>
                          <p:cTn id="19" fill="hold">
                            <p:stCondLst>
                              <p:cond delay="0"/>
                            </p:stCondLst>
                            <p:childTnLst>
                              <p:par>
                                <p:cTn id="20" presetID="50" presetClass="entr" presetSubtype="0" decel="100000"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p:cTn id="22"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23"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0" presetClass="entr" presetSubtype="0" decel="10000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p:cTn id="29"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30"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31" dur="1000"/>
                                        <p:tgtEl>
                                          <p:spTgt spid="3">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0" presetClass="entr" presetSubtype="0" decel="100000" fill="hold" grpId="0"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 calcmode="lin" valueType="num">
                                      <p:cBhvr>
                                        <p:cTn id="36"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37"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38" dur="10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0" presetClass="entr" presetSubtype="0" decel="10000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44"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4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3581400"/>
          </a:xfrm>
          <a:solidFill>
            <a:srgbClr val="7030A0"/>
          </a:solidFill>
          <a:effectLst>
            <a:outerShdw blurRad="50800" dist="38100" dir="2700000" algn="tl" rotWithShape="0">
              <a:prstClr val="black">
                <a:alpha val="40000"/>
              </a:prstClr>
            </a:outerShdw>
          </a:effectLst>
        </p:spPr>
        <p:txBody>
          <a:bodyPr/>
          <a:lstStyle/>
          <a:p>
            <a:r>
              <a:rPr lang="bn-BD" dirty="0" smtClean="0">
                <a:solidFill>
                  <a:srgbClr val="FF0000"/>
                </a:solidFill>
                <a:latin typeface="NikoshBAN" pitchFamily="2" charset="0"/>
                <a:cs typeface="NikoshBAN" pitchFamily="2" charset="0"/>
              </a:rPr>
              <a:t>মোঃ আব্দুল হামিদ।</a:t>
            </a:r>
            <a:br>
              <a:rPr lang="bn-BD" dirty="0" smtClean="0">
                <a:solidFill>
                  <a:srgbClr val="FF0000"/>
                </a:solidFill>
                <a:latin typeface="NikoshBAN" pitchFamily="2" charset="0"/>
                <a:cs typeface="NikoshBAN" pitchFamily="2" charset="0"/>
              </a:rPr>
            </a:br>
            <a:r>
              <a:rPr lang="bn-BD" dirty="0" smtClean="0">
                <a:solidFill>
                  <a:srgbClr val="FF0000"/>
                </a:solidFill>
                <a:latin typeface="NikoshBAN" pitchFamily="2" charset="0"/>
                <a:cs typeface="NikoshBAN" pitchFamily="2" charset="0"/>
              </a:rPr>
              <a:t>প্রভাষক,রসায়ন বিদ্যা</a:t>
            </a:r>
            <a:br>
              <a:rPr lang="bn-BD" dirty="0" smtClean="0">
                <a:solidFill>
                  <a:srgbClr val="FF0000"/>
                </a:solidFill>
                <a:latin typeface="NikoshBAN" pitchFamily="2" charset="0"/>
                <a:cs typeface="NikoshBAN" pitchFamily="2" charset="0"/>
              </a:rPr>
            </a:br>
            <a:r>
              <a:rPr lang="bn-BD" dirty="0" smtClean="0">
                <a:solidFill>
                  <a:srgbClr val="FF0000"/>
                </a:solidFill>
                <a:latin typeface="NikoshBAN" pitchFamily="2" charset="0"/>
                <a:cs typeface="NikoshBAN" pitchFamily="2" charset="0"/>
              </a:rPr>
              <a:t>আই ডি নং- ৭</a:t>
            </a:r>
            <a:endParaRPr lang="en-US" dirty="0">
              <a:solidFill>
                <a:srgbClr val="FF0000"/>
              </a:solidFill>
              <a:latin typeface="NikoshBAN" pitchFamily="2" charset="0"/>
              <a:cs typeface="NikoshBAN" pitchFamily="2" charset="0"/>
            </a:endParaRPr>
          </a:p>
        </p:txBody>
      </p:sp>
      <p:sp>
        <p:nvSpPr>
          <p:cNvPr id="3" name="Subtitle 2"/>
          <p:cNvSpPr>
            <a:spLocks noGrp="1"/>
          </p:cNvSpPr>
          <p:nvPr>
            <p:ph type="subTitle" idx="1"/>
          </p:nvPr>
        </p:nvSpPr>
        <p:spPr>
          <a:xfrm>
            <a:off x="0" y="3581400"/>
            <a:ext cx="9144000" cy="3276600"/>
          </a:xfrm>
          <a:solidFill>
            <a:srgbClr val="92D050"/>
          </a:solidFill>
          <a:effectLst>
            <a:outerShdw blurRad="63500" sx="102000" sy="102000" algn="ctr" rotWithShape="0">
              <a:prstClr val="black">
                <a:alpha val="40000"/>
              </a:prstClr>
            </a:outerShdw>
          </a:effectLst>
        </p:spPr>
        <p:txBody>
          <a:bodyPr>
            <a:normAutofit/>
          </a:bodyPr>
          <a:lstStyle/>
          <a:p>
            <a:r>
              <a:rPr lang="bn-BD" sz="5400" dirty="0" smtClean="0">
                <a:solidFill>
                  <a:srgbClr val="FF0000"/>
                </a:solidFill>
                <a:latin typeface="NikoshBAN" pitchFamily="2" charset="0"/>
                <a:cs typeface="NikoshBAN" pitchFamily="2" charset="0"/>
              </a:rPr>
              <a:t>আব্দুল ওহাব ডিগ্রী কলেজ।</a:t>
            </a:r>
          </a:p>
          <a:p>
            <a:r>
              <a:rPr lang="bn-BD" sz="5400" dirty="0" smtClean="0">
                <a:solidFill>
                  <a:srgbClr val="FF0000"/>
                </a:solidFill>
                <a:latin typeface="NikoshBAN" pitchFamily="2" charset="0"/>
                <a:cs typeface="NikoshBAN" pitchFamily="2" charset="0"/>
              </a:rPr>
              <a:t>খিলপাড়া,চাটখিল, নোয়াখালী।</a:t>
            </a:r>
            <a:endParaRPr lang="en-US" dirty="0">
              <a:solidFill>
                <a:srgbClr val="FF0000"/>
              </a:solidFill>
            </a:endParaRPr>
          </a:p>
        </p:txBody>
      </p:sp>
    </p:spTree>
  </p:cSld>
  <p:clrMapOvr>
    <a:masterClrMapping/>
  </p:clrMapOvr>
  <p:transition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1"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800" decel="100000"/>
                                        <p:tgtEl>
                                          <p:spTgt spid="2"/>
                                        </p:tgtEl>
                                      </p:cBhvr>
                                    </p:animEffect>
                                    <p:anim calcmode="lin" valueType="num">
                                      <p:cBhvr>
                                        <p:cTn id="18" dur="800" decel="100000" fill="hold"/>
                                        <p:tgtEl>
                                          <p:spTgt spid="2"/>
                                        </p:tgtEl>
                                        <p:attrNameLst>
                                          <p:attrName>style.rotation</p:attrName>
                                        </p:attrNameLst>
                                      </p:cBhvr>
                                      <p:tavLst>
                                        <p:tav tm="0">
                                          <p:val>
                                            <p:fltVal val="-90"/>
                                          </p:val>
                                        </p:tav>
                                        <p:tav tm="100000">
                                          <p:val>
                                            <p:fltVal val="0"/>
                                          </p:val>
                                        </p:tav>
                                      </p:tavLst>
                                    </p:anim>
                                    <p:anim calcmode="lin" valueType="num">
                                      <p:cBhvr>
                                        <p:cTn id="19" dur="800" decel="100000" fill="hold"/>
                                        <p:tgtEl>
                                          <p:spTgt spid="2"/>
                                        </p:tgtEl>
                                        <p:attrNameLst>
                                          <p:attrName>ppt_x</p:attrName>
                                        </p:attrNameLst>
                                      </p:cBhvr>
                                      <p:tavLst>
                                        <p:tav tm="0">
                                          <p:val>
                                            <p:strVal val="#ppt_x+0.4"/>
                                          </p:val>
                                        </p:tav>
                                        <p:tav tm="100000">
                                          <p:val>
                                            <p:strVal val="#ppt_x-0.05"/>
                                          </p:val>
                                        </p:tav>
                                      </p:tavLst>
                                    </p:anim>
                                    <p:anim calcmode="lin" valueType="num">
                                      <p:cBhvr>
                                        <p:cTn id="20" dur="800" decel="100000" fill="hold"/>
                                        <p:tgtEl>
                                          <p:spTgt spid="2"/>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3">
                                            <p:bg/>
                                          </p:spTgt>
                                        </p:tgtEl>
                                        <p:attrNameLst>
                                          <p:attrName>style.visibility</p:attrName>
                                        </p:attrNameLst>
                                      </p:cBhvr>
                                      <p:to>
                                        <p:strVal val="visible"/>
                                      </p:to>
                                    </p:set>
                                    <p:animEffect transition="in" filter="fade">
                                      <p:cBhvr>
                                        <p:cTn id="27" dur="800" decel="100000"/>
                                        <p:tgtEl>
                                          <p:spTgt spid="3">
                                            <p:bg/>
                                          </p:spTgt>
                                        </p:tgtEl>
                                      </p:cBhvr>
                                    </p:animEffect>
                                    <p:anim calcmode="lin" valueType="num">
                                      <p:cBhvr>
                                        <p:cTn id="28" dur="800" decel="100000" fill="hold"/>
                                        <p:tgtEl>
                                          <p:spTgt spid="3">
                                            <p:bg/>
                                          </p:spTgt>
                                        </p:tgtEl>
                                        <p:attrNameLst>
                                          <p:attrName>style.rotation</p:attrName>
                                        </p:attrNameLst>
                                      </p:cBhvr>
                                      <p:tavLst>
                                        <p:tav tm="0">
                                          <p:val>
                                            <p:fltVal val="-90"/>
                                          </p:val>
                                        </p:tav>
                                        <p:tav tm="100000">
                                          <p:val>
                                            <p:fltVal val="0"/>
                                          </p:val>
                                        </p:tav>
                                      </p:tavLst>
                                    </p:anim>
                                    <p:anim calcmode="lin" valueType="num">
                                      <p:cBhvr>
                                        <p:cTn id="29" dur="800" decel="100000" fill="hold"/>
                                        <p:tgtEl>
                                          <p:spTgt spid="3">
                                            <p:bg/>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3">
                                            <p:bg/>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3">
                                            <p:bg/>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3">
                                            <p:bg/>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Effect transition="in" filter="fade">
                                      <p:cBhvr>
                                        <p:cTn id="37" dur="800" decel="100000"/>
                                        <p:tgtEl>
                                          <p:spTgt spid="3">
                                            <p:txEl>
                                              <p:pRg st="0" end="0"/>
                                            </p:txEl>
                                          </p:spTgt>
                                        </p:tgtEl>
                                      </p:cBhvr>
                                    </p:animEffect>
                                    <p:anim calcmode="lin" valueType="num">
                                      <p:cBhvr>
                                        <p:cTn id="3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3">
                                            <p:txEl>
                                              <p:pRg st="1" end="1"/>
                                            </p:txEl>
                                          </p:spTgt>
                                        </p:tgtEl>
                                        <p:attrNameLst>
                                          <p:attrName>style.visibility</p:attrName>
                                        </p:attrNameLst>
                                      </p:cBhvr>
                                      <p:to>
                                        <p:strVal val="visible"/>
                                      </p:to>
                                    </p:set>
                                    <p:animEffect transition="in" filter="fade">
                                      <p:cBhvr>
                                        <p:cTn id="47" dur="800" decel="100000"/>
                                        <p:tgtEl>
                                          <p:spTgt spid="3">
                                            <p:txEl>
                                              <p:pRg st="1" end="1"/>
                                            </p:txEl>
                                          </p:spTgt>
                                        </p:tgtEl>
                                      </p:cBhvr>
                                    </p:animEffect>
                                    <p:anim calcmode="lin" valueType="num">
                                      <p:cBhvr>
                                        <p:cTn id="48"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style>
          <a:lnRef idx="2">
            <a:schemeClr val="accent5">
              <a:shade val="50000"/>
            </a:schemeClr>
          </a:lnRef>
          <a:fillRef idx="1">
            <a:schemeClr val="accent5"/>
          </a:fillRef>
          <a:effectRef idx="0">
            <a:schemeClr val="accent5"/>
          </a:effectRef>
          <a:fontRef idx="minor">
            <a:schemeClr val="lt1"/>
          </a:fontRef>
        </p:style>
        <p:txBody>
          <a:bodyPr>
            <a:noAutofit/>
          </a:bodyPr>
          <a:lstStyle/>
          <a:p>
            <a:r>
              <a:rPr lang="bn-BD" sz="13800" dirty="0" smtClean="0">
                <a:solidFill>
                  <a:srgbClr val="FFFF00"/>
                </a:solidFill>
                <a:latin typeface="Wide Latin" pitchFamily="18" charset="0"/>
                <a:cs typeface="NikoshBAN" pitchFamily="2" charset="0"/>
              </a:rPr>
              <a:t>ধন্যবাদ</a:t>
            </a:r>
            <a:endParaRPr lang="en-US" sz="13800" dirty="0">
              <a:solidFill>
                <a:srgbClr val="FFFF00"/>
              </a:solidFill>
              <a:latin typeface="Wide Latin" pitchFamily="18" charset="0"/>
              <a:cs typeface="NikoshBAN" pitchFamily="2" charset="0"/>
            </a:endParaRPr>
          </a:p>
        </p:txBody>
      </p:sp>
      <p:sp>
        <p:nvSpPr>
          <p:cNvPr id="3" name="Content Placeholder 2"/>
          <p:cNvSpPr>
            <a:spLocks noGrp="1"/>
          </p:cNvSpPr>
          <p:nvPr>
            <p:ph idx="1"/>
          </p:nvPr>
        </p:nvSpPr>
        <p:spPr/>
        <p:txBody>
          <a:bodyPr/>
          <a:lstStyle/>
          <a:p>
            <a:pPr>
              <a:buNone/>
            </a:pPr>
            <a:r>
              <a:rPr lang="bn-BD" dirty="0" smtClean="0"/>
              <a:t> </a:t>
            </a:r>
            <a:endParaRPr lang="en-US" dirty="0"/>
          </a:p>
        </p:txBody>
      </p:sp>
      <p:pic>
        <p:nvPicPr>
          <p:cNvPr id="7" name="Picture 6" descr="rose2.jpeg"/>
          <p:cNvPicPr>
            <a:picLocks noChangeAspect="1"/>
          </p:cNvPicPr>
          <p:nvPr/>
        </p:nvPicPr>
        <p:blipFill>
          <a:blip r:embed="rId2" cstate="print"/>
          <a:stretch>
            <a:fillRect/>
          </a:stretch>
        </p:blipFill>
        <p:spPr>
          <a:xfrm>
            <a:off x="0" y="1447799"/>
            <a:ext cx="4438650" cy="4672263"/>
          </a:xfrm>
          <a:prstGeom prst="rect">
            <a:avLst/>
          </a:prstGeom>
        </p:spPr>
      </p:pic>
      <p:pic>
        <p:nvPicPr>
          <p:cNvPr id="8" name="Picture 7" descr="rose.jpeg"/>
          <p:cNvPicPr>
            <a:picLocks noChangeAspect="1"/>
          </p:cNvPicPr>
          <p:nvPr/>
        </p:nvPicPr>
        <p:blipFill>
          <a:blip r:embed="rId3" cstate="print"/>
          <a:stretch>
            <a:fillRect/>
          </a:stretch>
        </p:blipFill>
        <p:spPr>
          <a:xfrm>
            <a:off x="4876800" y="1524000"/>
            <a:ext cx="4267200" cy="453278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770" decel="100000"/>
                                        <p:tgtEl>
                                          <p:spTgt spid="8"/>
                                        </p:tgtEl>
                                      </p:cBhvr>
                                    </p:animEffect>
                                    <p:animScale>
                                      <p:cBhvr>
                                        <p:cTn id="8" dur="770" decel="100000"/>
                                        <p:tgtEl>
                                          <p:spTgt spid="8"/>
                                        </p:tgtEl>
                                      </p:cBhvr>
                                      <p:from x="10000" y="10000"/>
                                      <p:to x="200000" y="450000"/>
                                    </p:animScale>
                                    <p:animScale>
                                      <p:cBhvr>
                                        <p:cTn id="9" dur="1230" accel="100000" fill="hold">
                                          <p:stCondLst>
                                            <p:cond delay="770"/>
                                          </p:stCondLst>
                                        </p:cTn>
                                        <p:tgtEl>
                                          <p:spTgt spid="8"/>
                                        </p:tgtEl>
                                      </p:cBhvr>
                                      <p:from x="200000" y="450000"/>
                                      <p:to x="100000" y="100000"/>
                                    </p:animScale>
                                    <p:set>
                                      <p:cBhvr>
                                        <p:cTn id="10" dur="770" fill="hold"/>
                                        <p:tgtEl>
                                          <p:spTgt spid="8"/>
                                        </p:tgtEl>
                                        <p:attrNameLst>
                                          <p:attrName>ppt_x</p:attrName>
                                        </p:attrNameLst>
                                      </p:cBhvr>
                                      <p:to>
                                        <p:strVal val="(0.5)"/>
                                      </p:to>
                                    </p:set>
                                    <p:anim from="(0.5)" to="(#ppt_x)" calcmode="lin" valueType="num">
                                      <p:cBhvr>
                                        <p:cTn id="11" dur="1230" accel="100000" fill="hold">
                                          <p:stCondLst>
                                            <p:cond delay="770"/>
                                          </p:stCondLst>
                                        </p:cTn>
                                        <p:tgtEl>
                                          <p:spTgt spid="8"/>
                                        </p:tgtEl>
                                        <p:attrNameLst>
                                          <p:attrName>ppt_x</p:attrName>
                                        </p:attrNameLst>
                                      </p:cBhvr>
                                    </p:anim>
                                    <p:set>
                                      <p:cBhvr>
                                        <p:cTn id="12" dur="770" fill="hold"/>
                                        <p:tgtEl>
                                          <p:spTgt spid="8"/>
                                        </p:tgtEl>
                                        <p:attrNameLst>
                                          <p:attrName>ppt_y</p:attrName>
                                        </p:attrNameLst>
                                      </p:cBhvr>
                                      <p:to>
                                        <p:strVal val="(#ppt_y+0.4)"/>
                                      </p:to>
                                    </p:set>
                                    <p:anim from="(#ppt_y+0.4)" to="(#ppt_y)" calcmode="lin" valueType="num">
                                      <p:cBhvr>
                                        <p:cTn id="13" dur="1230" accel="100000" fill="hold">
                                          <p:stCondLst>
                                            <p:cond delay="770"/>
                                          </p:stCondLst>
                                        </p:cTn>
                                        <p:tgtEl>
                                          <p:spTgt spid="8"/>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19" presetClass="entr" presetSubtype="10"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p:cTn id="18" dur="5000" fill="hold"/>
                                        <p:tgtEl>
                                          <p:spTgt spid="7"/>
                                        </p:tgtEl>
                                        <p:attrNameLst>
                                          <p:attrName>ppt_w</p:attrName>
                                        </p:attrNameLst>
                                      </p:cBhvr>
                                      <p:tavLst>
                                        <p:tav tm="0" fmla="#ppt_w*sin(2.5*pi*$)">
                                          <p:val>
                                            <p:fltVal val="0"/>
                                          </p:val>
                                        </p:tav>
                                        <p:tav tm="100000">
                                          <p:val>
                                            <p:fltVal val="1"/>
                                          </p:val>
                                        </p:tav>
                                      </p:tavLst>
                                    </p:anim>
                                    <p:anim calcmode="lin" valueType="num">
                                      <p:cBhvr>
                                        <p:cTn id="19" dur="5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diamond(in)">
                                      <p:cBhvr>
                                        <p:cTn id="24" dur="2000"/>
                                        <p:tgtEl>
                                          <p:spTgt spid="2"/>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4" fill="hold" grpId="1"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wheel(4)">
                                      <p:cBhvr>
                                        <p:cTn id="29" dur="20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8" presetClass="entr" presetSubtype="16" fill="hold"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diamond(in)">
                                      <p:cBhvr>
                                        <p:cTn id="34" dur="20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21" presetClass="entr" presetSubtype="4"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heel(4)">
                                      <p:cBhvr>
                                        <p:cTn id="3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743200"/>
          </a:xfrm>
          <a:solidFill>
            <a:srgbClr val="00B050"/>
          </a:solidFill>
          <a:effectLst>
            <a:reflection blurRad="6350" stA="50000" endA="300" endPos="55000" dir="5400000" sy="-100000" algn="bl" rotWithShape="0"/>
          </a:effectLst>
        </p:spPr>
        <p:txBody>
          <a:bodyPr>
            <a:normAutofit/>
          </a:bodyPr>
          <a:lstStyle/>
          <a:p>
            <a:pPr algn="ctr"/>
            <a:r>
              <a:rPr lang="bn-BD" sz="7300" dirty="0" smtClean="0">
                <a:latin typeface="NikoshBAN" pitchFamily="2" charset="0"/>
                <a:cs typeface="NikoshBAN" pitchFamily="2" charset="0"/>
              </a:rPr>
              <a:t>শ্রেণি- একাদশ </a:t>
            </a:r>
            <a:endParaRPr lang="en-US" dirty="0">
              <a:latin typeface="NikoshBAN" pitchFamily="2" charset="0"/>
              <a:cs typeface="NikoshBAN" pitchFamily="2" charset="0"/>
            </a:endParaRPr>
          </a:p>
        </p:txBody>
      </p:sp>
      <p:sp>
        <p:nvSpPr>
          <p:cNvPr id="6" name="Flowchart: Decision 5"/>
          <p:cNvSpPr/>
          <p:nvPr/>
        </p:nvSpPr>
        <p:spPr>
          <a:xfrm>
            <a:off x="1219200" y="2819400"/>
            <a:ext cx="6934200" cy="3810000"/>
          </a:xfrm>
          <a:prstGeom prst="flowChartDecision">
            <a:avLst/>
          </a:prstGeom>
          <a:solidFill>
            <a:srgbClr val="FF0000"/>
          </a:solidFill>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800" b="1" dirty="0" smtClean="0">
                <a:latin typeface="NikoshBAN" pitchFamily="2" charset="0"/>
                <a:cs typeface="NikoshBAN" pitchFamily="2" charset="0"/>
              </a:rPr>
              <a:t>বিষয়- রসায়ন</a:t>
            </a:r>
            <a:endParaRPr lang="en-US" sz="4800" b="1" dirty="0">
              <a:latin typeface="NikoshBAN" pitchFamily="2" charset="0"/>
              <a:cs typeface="NikoshBAN"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plus(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1"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plus(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1"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500" fill="hold"/>
                                        <p:tgtEl>
                                          <p:spTgt spid="2"/>
                                        </p:tgtEl>
                                        <p:attrNameLst>
                                          <p:attrName>ppt_x</p:attrName>
                                        </p:attrNameLst>
                                      </p:cBhvr>
                                      <p:tavLst>
                                        <p:tav tm="0">
                                          <p:val>
                                            <p:strVal val="#ppt_x"/>
                                          </p:val>
                                        </p:tav>
                                        <p:tav tm="100000">
                                          <p:val>
                                            <p:strVal val="#ppt_x"/>
                                          </p:val>
                                        </p:tav>
                                      </p:tavLst>
                                    </p:anim>
                                    <p:anim calcmode="lin" valueType="num">
                                      <p:cBhvr additive="base">
                                        <p:cTn id="2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2"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wheel(4)">
                                      <p:cBhvr>
                                        <p:cTn id="2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6" grpId="0" animBg="1"/>
      <p:bldP spid="6" grpId="1" animBg="1"/>
      <p:bldP spid="6" grpId="2"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a:solidFill>
            <a:srgbClr val="FF0000"/>
          </a:solidFill>
          <a:effectLst>
            <a:outerShdw blurRad="50800" dist="38100" dir="10800000" algn="r" rotWithShape="0">
              <a:prstClr val="black">
                <a:alpha val="40000"/>
              </a:prstClr>
            </a:outerShdw>
          </a:effectLst>
        </p:spPr>
        <p:txBody>
          <a:bodyPr>
            <a:normAutofit fontScale="90000"/>
          </a:bodyPr>
          <a:lstStyle/>
          <a:p>
            <a:r>
              <a:rPr lang="bn-BD" sz="10700" dirty="0" smtClean="0">
                <a:latin typeface="NikoshBAN" pitchFamily="2" charset="0"/>
                <a:cs typeface="NikoshBAN" pitchFamily="2" charset="0"/>
              </a:rPr>
              <a:t>শিখন ফল</a:t>
            </a:r>
            <a:endParaRPr lang="en-US" dirty="0">
              <a:latin typeface="NikoshBAN" pitchFamily="2" charset="0"/>
              <a:cs typeface="NikoshBAN" pitchFamily="2" charset="0"/>
            </a:endParaRPr>
          </a:p>
        </p:txBody>
      </p:sp>
      <p:sp>
        <p:nvSpPr>
          <p:cNvPr id="3" name="Content Placeholder 2"/>
          <p:cNvSpPr>
            <a:spLocks noGrp="1"/>
          </p:cNvSpPr>
          <p:nvPr>
            <p:ph idx="1"/>
          </p:nvPr>
        </p:nvSpPr>
        <p:spPr>
          <a:xfrm>
            <a:off x="0" y="1524000"/>
            <a:ext cx="9144000" cy="5334000"/>
          </a:xfrm>
          <a:solidFill>
            <a:srgbClr val="00B050"/>
          </a:solidFill>
          <a:effectLst>
            <a:glow rad="228600">
              <a:schemeClr val="accent5">
                <a:satMod val="175000"/>
                <a:alpha val="40000"/>
              </a:schemeClr>
            </a:glow>
          </a:effectLst>
        </p:spPr>
        <p:txBody>
          <a:bodyPr>
            <a:noAutofit/>
          </a:bodyPr>
          <a:lstStyle/>
          <a:p>
            <a:pPr>
              <a:buNone/>
            </a:pPr>
            <a:r>
              <a:rPr lang="bn-BD" sz="5400" dirty="0" smtClean="0">
                <a:solidFill>
                  <a:srgbClr val="7030A0"/>
                </a:solidFill>
                <a:latin typeface="NikoshBAN" pitchFamily="2" charset="0"/>
                <a:cs typeface="NikoshBAN" pitchFamily="2" charset="0"/>
              </a:rPr>
              <a:t>১। পর্যায় সারণী কি বলতে পারবে।</a:t>
            </a:r>
          </a:p>
          <a:p>
            <a:pPr>
              <a:buNone/>
            </a:pPr>
            <a:r>
              <a:rPr lang="bn-BD" sz="5400" dirty="0" smtClean="0">
                <a:solidFill>
                  <a:srgbClr val="7030A0"/>
                </a:solidFill>
                <a:latin typeface="NikoshBAN" pitchFamily="2" charset="0"/>
                <a:cs typeface="NikoshBAN" pitchFamily="2" charset="0"/>
              </a:rPr>
              <a:t>২। ক্ষার ধাতু কি বলতে পারবে।</a:t>
            </a:r>
            <a:endParaRPr lang="en-US" sz="5400" dirty="0" smtClean="0">
              <a:solidFill>
                <a:srgbClr val="7030A0"/>
              </a:solidFill>
              <a:latin typeface="NikoshBAN" pitchFamily="2" charset="0"/>
              <a:cs typeface="NikoshBAN" pitchFamily="2" charset="0"/>
            </a:endParaRPr>
          </a:p>
          <a:p>
            <a:pPr>
              <a:buNone/>
            </a:pPr>
            <a:r>
              <a:rPr lang="en-US" sz="5400" dirty="0" smtClean="0">
                <a:solidFill>
                  <a:srgbClr val="7030A0"/>
                </a:solidFill>
                <a:latin typeface="NikoshBAN" pitchFamily="2" charset="0"/>
                <a:cs typeface="NikoshBAN" pitchFamily="2" charset="0"/>
              </a:rPr>
              <a:t>3</a:t>
            </a:r>
            <a:r>
              <a:rPr lang="bn-BD" sz="5400" dirty="0" smtClean="0">
                <a:solidFill>
                  <a:srgbClr val="7030A0"/>
                </a:solidFill>
                <a:latin typeface="NikoshBAN" pitchFamily="2" charset="0"/>
                <a:cs typeface="NikoshBAN" pitchFamily="2" charset="0"/>
              </a:rPr>
              <a:t>। নিস্ক্রীয় গ্যাস কি? উহার নিস্ক্রীয়তার কারন বলতে পারবে।</a:t>
            </a:r>
          </a:p>
          <a:p>
            <a:pPr>
              <a:buNone/>
            </a:pPr>
            <a:r>
              <a:rPr lang="bn-BD" sz="5400" dirty="0" smtClean="0">
                <a:solidFill>
                  <a:srgbClr val="7030A0"/>
                </a:solidFill>
                <a:latin typeface="NikoshBAN" pitchFamily="2" charset="0"/>
                <a:cs typeface="NikoshBAN" pitchFamily="2" charset="0"/>
              </a:rPr>
              <a:t>৪। </a:t>
            </a:r>
            <a:r>
              <a:rPr lang="en-US" sz="5400" dirty="0" smtClean="0">
                <a:solidFill>
                  <a:srgbClr val="7030A0"/>
                </a:solidFill>
                <a:latin typeface="NikoshBAN" pitchFamily="2" charset="0"/>
                <a:cs typeface="NikoshBAN" pitchFamily="2" charset="0"/>
              </a:rPr>
              <a:t>d-</a:t>
            </a:r>
            <a:r>
              <a:rPr lang="bn-BD" sz="5400" dirty="0" smtClean="0">
                <a:solidFill>
                  <a:srgbClr val="7030A0"/>
                </a:solidFill>
                <a:latin typeface="NikoshBAN" pitchFamily="2" charset="0"/>
                <a:cs typeface="NikoshBAN" pitchFamily="2" charset="0"/>
              </a:rPr>
              <a:t>ব্লক মৌল কি বলতে পারবে।</a:t>
            </a:r>
            <a:endParaRPr lang="en-US" sz="5400" dirty="0">
              <a:latin typeface="NikoshBAN" pitchFamily="2" charset="0"/>
              <a:cs typeface="NikoshBAN" pitchFamily="2" charset="0"/>
            </a:endParaRPr>
          </a:p>
        </p:txBody>
      </p:sp>
      <p:sp>
        <p:nvSpPr>
          <p:cNvPr id="6" name="Rectangle 5"/>
          <p:cNvSpPr/>
          <p:nvPr/>
        </p:nvSpPr>
        <p:spPr>
          <a:xfrm>
            <a:off x="1447800" y="2667000"/>
            <a:ext cx="3593983" cy="369332"/>
          </a:xfrm>
          <a:prstGeom prst="rect">
            <a:avLst/>
          </a:prstGeom>
        </p:spPr>
        <p:txBody>
          <a:bodyPr wrap="square">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1000" fill="hold"/>
                                        <p:tgtEl>
                                          <p:spTgt spid="3">
                                            <p:bg/>
                                          </p:spTgt>
                                        </p:tgtEl>
                                        <p:attrNameLst>
                                          <p:attrName>ppt_w</p:attrName>
                                        </p:attrNameLst>
                                      </p:cBhvr>
                                      <p:tavLst>
                                        <p:tav tm="0">
                                          <p:val>
                                            <p:fltVal val="0"/>
                                          </p:val>
                                        </p:tav>
                                        <p:tav tm="100000">
                                          <p:val>
                                            <p:strVal val="#ppt_w"/>
                                          </p:val>
                                        </p:tav>
                                      </p:tavLst>
                                    </p:anim>
                                    <p:anim calcmode="lin" valueType="num">
                                      <p:cBhvr>
                                        <p:cTn id="13" dur="1000" fill="hold"/>
                                        <p:tgtEl>
                                          <p:spTgt spid="3">
                                            <p:bg/>
                                          </p:spTgt>
                                        </p:tgtEl>
                                        <p:attrNameLst>
                                          <p:attrName>ppt_h</p:attrName>
                                        </p:attrNameLst>
                                      </p:cBhvr>
                                      <p:tavLst>
                                        <p:tav tm="0">
                                          <p:val>
                                            <p:fltVal val="0"/>
                                          </p:val>
                                        </p:tav>
                                        <p:tav tm="100000">
                                          <p:val>
                                            <p:strVal val="#ppt_h"/>
                                          </p:val>
                                        </p:tav>
                                      </p:tavLst>
                                    </p:anim>
                                    <p:anim calcmode="lin" valueType="num">
                                      <p:cBhvr>
                                        <p:cTn id="14" dur="1000" fill="hold"/>
                                        <p:tgtEl>
                                          <p:spTgt spid="3">
                                            <p:bg/>
                                          </p:spTgt>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3">
                                            <p:bg/>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p:stCondLst>
                        <p:cond delay="indefinite"/>
                      </p:stCondLst>
                      <p:childTnLst>
                        <p:par>
                          <p:cTn id="17" fill="hold">
                            <p:stCondLst>
                              <p:cond delay="0"/>
                            </p:stCondLst>
                            <p:childTnLst>
                              <p:par>
                                <p:cTn id="18" presetID="15" presetClass="entr" presetSubtype="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p:cTn id="20"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4" fill="hold">
                      <p:stCondLst>
                        <p:cond delay="indefinite"/>
                      </p:stCondLst>
                      <p:childTnLst>
                        <p:par>
                          <p:cTn id="25" fill="hold">
                            <p:stCondLst>
                              <p:cond delay="0"/>
                            </p:stCondLst>
                            <p:childTnLst>
                              <p:par>
                                <p:cTn id="26" presetID="15" presetClass="entr" presetSubtype="0"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p:cTn id="2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2" fill="hold">
                      <p:stCondLst>
                        <p:cond delay="indefinite"/>
                      </p:stCondLst>
                      <p:childTnLst>
                        <p:par>
                          <p:cTn id="33" fill="hold">
                            <p:stCondLst>
                              <p:cond delay="0"/>
                            </p:stCondLst>
                            <p:childTnLst>
                              <p:par>
                                <p:cTn id="34" presetID="15" presetClass="entr" presetSubtype="0" fill="hold" grpId="0"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 calcmode="lin" valueType="num">
                                      <p:cBhvr>
                                        <p:cTn id="36"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9"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0" fill="hold">
                      <p:stCondLst>
                        <p:cond delay="indefinite"/>
                      </p:stCondLst>
                      <p:childTnLst>
                        <p:par>
                          <p:cTn id="41" fill="hold">
                            <p:stCondLst>
                              <p:cond delay="0"/>
                            </p:stCondLst>
                            <p:childTnLst>
                              <p:par>
                                <p:cTn id="42" presetID="15" presetClass="entr" presetSubtype="0" fill="hold" grpId="0" nodeType="clickEffect">
                                  <p:stCondLst>
                                    <p:cond delay="0"/>
                                  </p:stCondLst>
                                  <p:childTnLst>
                                    <p:set>
                                      <p:cBhvr>
                                        <p:cTn id="43" dur="1" fill="hold">
                                          <p:stCondLst>
                                            <p:cond delay="0"/>
                                          </p:stCondLst>
                                        </p:cTn>
                                        <p:tgtEl>
                                          <p:spTgt spid="3">
                                            <p:txEl>
                                              <p:pRg st="3" end="3"/>
                                            </p:txEl>
                                          </p:spTgt>
                                        </p:tgtEl>
                                        <p:attrNameLst>
                                          <p:attrName>style.visibility</p:attrName>
                                        </p:attrNameLst>
                                      </p:cBhvr>
                                      <p:to>
                                        <p:strVal val="visible"/>
                                      </p:to>
                                    </p:set>
                                    <p:anim calcmode="lin" valueType="num">
                                      <p:cBhvr>
                                        <p:cTn id="44"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5"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6"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47"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1"/>
          <p:cNvSpPr>
            <a:spLocks noGrp="1"/>
          </p:cNvSpPr>
          <p:nvPr>
            <p:ph type="ftr" sz="quarter" idx="10"/>
          </p:nvPr>
        </p:nvSpPr>
        <p:spPr/>
        <p:txBody>
          <a:bodyPr/>
          <a:lstStyle/>
          <a:p>
            <a:pPr>
              <a:defRPr/>
            </a:pPr>
            <a:r>
              <a:rPr lang="en-GB"/>
              <a:t>Mike Turner, Jan. 2004</a:t>
            </a:r>
          </a:p>
        </p:txBody>
      </p:sp>
      <p:pic>
        <p:nvPicPr>
          <p:cNvPr id="9222" name="Picture 6" descr="C:\Documents and Settings\Mike\My Documents\Development\Powerpoint\colpt.jpg"/>
          <p:cNvPicPr>
            <a:picLocks noChangeAspect="1" noChangeArrowheads="1"/>
          </p:cNvPicPr>
          <p:nvPr/>
        </p:nvPicPr>
        <p:blipFill>
          <a:blip r:embed="rId3" cstate="print"/>
          <a:srcRect/>
          <a:stretch>
            <a:fillRect/>
          </a:stretch>
        </p:blipFill>
        <p:spPr bwMode="auto">
          <a:xfrm>
            <a:off x="0" y="1"/>
            <a:ext cx="9144000" cy="6708012"/>
          </a:xfrm>
          <a:prstGeom prst="rect">
            <a:avLst/>
          </a:prstGeom>
          <a:solidFill>
            <a:srgbClr val="FF0000"/>
          </a:solidFill>
          <a:ln w="9525">
            <a:noFill/>
            <a:miter lim="800000"/>
            <a:headEnd/>
            <a:tailEnd/>
          </a:ln>
          <a:effectLst>
            <a:reflection blurRad="6350" stA="50000" endA="300" endPos="55000" dir="5400000" sy="-100000" algn="bl" rotWithShape="0"/>
          </a:effectLst>
        </p:spPr>
      </p:pic>
      <p:sp>
        <p:nvSpPr>
          <p:cNvPr id="9225" name="Line 9"/>
          <p:cNvSpPr>
            <a:spLocks noChangeShapeType="1"/>
          </p:cNvSpPr>
          <p:nvPr/>
        </p:nvSpPr>
        <p:spPr bwMode="auto">
          <a:xfrm>
            <a:off x="5943600" y="2590800"/>
            <a:ext cx="457200" cy="0"/>
          </a:xfrm>
          <a:prstGeom prst="line">
            <a:avLst/>
          </a:prstGeom>
          <a:noFill/>
          <a:ln w="50800">
            <a:solidFill>
              <a:schemeClr val="tx1"/>
            </a:solidFill>
            <a:round/>
            <a:headEnd/>
            <a:tailEnd/>
          </a:ln>
        </p:spPr>
        <p:txBody>
          <a:bodyPr wrap="none" anchor="ctr"/>
          <a:lstStyle/>
          <a:p>
            <a:endParaRPr lang="en-US"/>
          </a:p>
        </p:txBody>
      </p:sp>
      <p:sp>
        <p:nvSpPr>
          <p:cNvPr id="9226" name="Line 10"/>
          <p:cNvSpPr>
            <a:spLocks noChangeShapeType="1"/>
          </p:cNvSpPr>
          <p:nvPr/>
        </p:nvSpPr>
        <p:spPr bwMode="auto">
          <a:xfrm>
            <a:off x="6400800" y="3048000"/>
            <a:ext cx="457200" cy="0"/>
          </a:xfrm>
          <a:prstGeom prst="line">
            <a:avLst/>
          </a:prstGeom>
          <a:noFill/>
          <a:ln w="50800">
            <a:solidFill>
              <a:schemeClr val="tx1"/>
            </a:solidFill>
            <a:round/>
            <a:headEnd/>
            <a:tailEnd/>
          </a:ln>
        </p:spPr>
        <p:txBody>
          <a:bodyPr wrap="none" anchor="ctr"/>
          <a:lstStyle/>
          <a:p>
            <a:endParaRPr lang="en-US"/>
          </a:p>
        </p:txBody>
      </p:sp>
      <p:sp>
        <p:nvSpPr>
          <p:cNvPr id="9227" name="Line 11"/>
          <p:cNvSpPr>
            <a:spLocks noChangeShapeType="1"/>
          </p:cNvSpPr>
          <p:nvPr/>
        </p:nvSpPr>
        <p:spPr bwMode="auto">
          <a:xfrm>
            <a:off x="6858000" y="3505200"/>
            <a:ext cx="457200" cy="0"/>
          </a:xfrm>
          <a:prstGeom prst="line">
            <a:avLst/>
          </a:prstGeom>
          <a:noFill/>
          <a:ln w="50800">
            <a:solidFill>
              <a:schemeClr val="tx1"/>
            </a:solidFill>
            <a:round/>
            <a:headEnd/>
            <a:tailEnd/>
          </a:ln>
        </p:spPr>
        <p:txBody>
          <a:bodyPr wrap="none" anchor="ctr"/>
          <a:lstStyle/>
          <a:p>
            <a:endParaRPr lang="en-US"/>
          </a:p>
        </p:txBody>
      </p:sp>
      <p:sp>
        <p:nvSpPr>
          <p:cNvPr id="9228" name="Line 12"/>
          <p:cNvSpPr>
            <a:spLocks noChangeShapeType="1"/>
          </p:cNvSpPr>
          <p:nvPr/>
        </p:nvSpPr>
        <p:spPr bwMode="auto">
          <a:xfrm>
            <a:off x="7315200" y="3962400"/>
            <a:ext cx="457200" cy="0"/>
          </a:xfrm>
          <a:prstGeom prst="line">
            <a:avLst/>
          </a:prstGeom>
          <a:noFill/>
          <a:ln w="50800">
            <a:solidFill>
              <a:schemeClr val="tx1"/>
            </a:solidFill>
            <a:round/>
            <a:headEnd/>
            <a:tailEnd/>
          </a:ln>
        </p:spPr>
        <p:txBody>
          <a:bodyPr wrap="none" anchor="ctr"/>
          <a:lstStyle/>
          <a:p>
            <a:endParaRPr lang="en-US"/>
          </a:p>
        </p:txBody>
      </p:sp>
      <p:sp>
        <p:nvSpPr>
          <p:cNvPr id="9229" name="Line 13"/>
          <p:cNvSpPr>
            <a:spLocks noChangeShapeType="1"/>
          </p:cNvSpPr>
          <p:nvPr/>
        </p:nvSpPr>
        <p:spPr bwMode="auto">
          <a:xfrm>
            <a:off x="6400800" y="2590800"/>
            <a:ext cx="0" cy="457200"/>
          </a:xfrm>
          <a:prstGeom prst="line">
            <a:avLst/>
          </a:prstGeom>
          <a:noFill/>
          <a:ln w="50800">
            <a:solidFill>
              <a:schemeClr val="tx1"/>
            </a:solidFill>
            <a:round/>
            <a:headEnd/>
            <a:tailEnd/>
          </a:ln>
        </p:spPr>
        <p:txBody>
          <a:bodyPr wrap="none" anchor="ctr"/>
          <a:lstStyle/>
          <a:p>
            <a:endParaRPr lang="en-US"/>
          </a:p>
        </p:txBody>
      </p:sp>
      <p:sp>
        <p:nvSpPr>
          <p:cNvPr id="9230" name="Line 14"/>
          <p:cNvSpPr>
            <a:spLocks noChangeShapeType="1"/>
          </p:cNvSpPr>
          <p:nvPr/>
        </p:nvSpPr>
        <p:spPr bwMode="auto">
          <a:xfrm>
            <a:off x="6858000" y="3048000"/>
            <a:ext cx="0" cy="457200"/>
          </a:xfrm>
          <a:prstGeom prst="line">
            <a:avLst/>
          </a:prstGeom>
          <a:noFill/>
          <a:ln w="50800">
            <a:solidFill>
              <a:schemeClr val="tx1"/>
            </a:solidFill>
            <a:round/>
            <a:headEnd/>
            <a:tailEnd/>
          </a:ln>
        </p:spPr>
        <p:txBody>
          <a:bodyPr wrap="none" anchor="ctr"/>
          <a:lstStyle/>
          <a:p>
            <a:endParaRPr lang="en-US"/>
          </a:p>
        </p:txBody>
      </p:sp>
      <p:sp>
        <p:nvSpPr>
          <p:cNvPr id="9231" name="Line 15"/>
          <p:cNvSpPr>
            <a:spLocks noChangeShapeType="1"/>
          </p:cNvSpPr>
          <p:nvPr/>
        </p:nvSpPr>
        <p:spPr bwMode="auto">
          <a:xfrm>
            <a:off x="7315200" y="3505200"/>
            <a:ext cx="0" cy="457200"/>
          </a:xfrm>
          <a:prstGeom prst="line">
            <a:avLst/>
          </a:prstGeom>
          <a:noFill/>
          <a:ln w="50800">
            <a:solidFill>
              <a:schemeClr val="tx1"/>
            </a:solidFill>
            <a:round/>
            <a:headEnd/>
            <a:tailEnd/>
          </a:ln>
        </p:spPr>
        <p:txBody>
          <a:bodyPr wrap="none" anchor="ctr"/>
          <a:lstStyle/>
          <a:p>
            <a:endParaRPr lang="en-US"/>
          </a:p>
        </p:txBody>
      </p:sp>
      <p:sp>
        <p:nvSpPr>
          <p:cNvPr id="9232" name="Line 16"/>
          <p:cNvSpPr>
            <a:spLocks noChangeShapeType="1"/>
          </p:cNvSpPr>
          <p:nvPr/>
        </p:nvSpPr>
        <p:spPr bwMode="auto">
          <a:xfrm>
            <a:off x="7772400" y="3962400"/>
            <a:ext cx="0" cy="457200"/>
          </a:xfrm>
          <a:prstGeom prst="line">
            <a:avLst/>
          </a:prstGeom>
          <a:noFill/>
          <a:ln w="50800">
            <a:solidFill>
              <a:schemeClr val="tx1"/>
            </a:solidFill>
            <a:round/>
            <a:headEnd/>
            <a:tailEnd/>
          </a:ln>
        </p:spPr>
        <p:txBody>
          <a:bodyPr wrap="none" anchor="ctr"/>
          <a:lstStyle/>
          <a:p>
            <a:endParaRPr lang="en-US"/>
          </a:p>
        </p:txBody>
      </p:sp>
      <p:sp>
        <p:nvSpPr>
          <p:cNvPr id="9233" name="Text Box 17"/>
          <p:cNvSpPr txBox="1">
            <a:spLocks noChangeArrowheads="1"/>
          </p:cNvSpPr>
          <p:nvPr/>
        </p:nvSpPr>
        <p:spPr bwMode="auto">
          <a:xfrm>
            <a:off x="7772400" y="6400800"/>
            <a:ext cx="1190625" cy="244475"/>
          </a:xfrm>
          <a:prstGeom prst="rect">
            <a:avLst/>
          </a:prstGeom>
          <a:noFill/>
          <a:ln w="6350">
            <a:noFill/>
            <a:miter lim="800000"/>
            <a:headEnd/>
            <a:tailEnd/>
          </a:ln>
        </p:spPr>
        <p:txBody>
          <a:bodyPr wrap="none">
            <a:spAutoFit/>
          </a:bodyPr>
          <a:lstStyle/>
          <a:p>
            <a:pPr algn="ctr"/>
            <a:r>
              <a:rPr lang="en-GB" sz="1000" b="1" i="1"/>
              <a:t>Click to move on</a:t>
            </a:r>
          </a:p>
        </p:txBody>
      </p:sp>
      <p:sp>
        <p:nvSpPr>
          <p:cNvPr id="9234" name="WordArt 18"/>
          <p:cNvSpPr>
            <a:spLocks noChangeArrowheads="1" noChangeShapeType="1" noTextEdit="1"/>
          </p:cNvSpPr>
          <p:nvPr/>
        </p:nvSpPr>
        <p:spPr bwMode="auto">
          <a:xfrm>
            <a:off x="4419600" y="3505200"/>
            <a:ext cx="1114425" cy="965200"/>
          </a:xfrm>
          <a:prstGeom prst="rect">
            <a:avLst/>
          </a:prstGeom>
        </p:spPr>
        <p:txBody>
          <a:bodyPr wrap="none" fromWordArt="1">
            <a:prstTxWarp prst="textSlantUp">
              <a:avLst>
                <a:gd name="adj" fmla="val 55556"/>
              </a:avLst>
            </a:prstTxWarp>
          </a:bodyPr>
          <a:lstStyle/>
          <a:p>
            <a:pPr algn="ctr"/>
            <a:r>
              <a:rPr lang="en-US" sz="2400" kern="10">
                <a:ln w="9525">
                  <a:solidFill>
                    <a:srgbClr val="000000"/>
                  </a:solidFill>
                  <a:round/>
                  <a:headEnd/>
                  <a:tailEnd/>
                </a:ln>
                <a:solidFill>
                  <a:srgbClr val="000000">
                    <a:alpha val="50195"/>
                  </a:srgbClr>
                </a:solidFill>
                <a:latin typeface="Arial Black"/>
              </a:rPr>
              <a:t>Metals</a:t>
            </a:r>
          </a:p>
        </p:txBody>
      </p:sp>
      <p:sp>
        <p:nvSpPr>
          <p:cNvPr id="9235" name="WordArt 19"/>
          <p:cNvSpPr>
            <a:spLocks noChangeArrowheads="1" noChangeShapeType="1" noTextEdit="1"/>
          </p:cNvSpPr>
          <p:nvPr/>
        </p:nvSpPr>
        <p:spPr bwMode="auto">
          <a:xfrm>
            <a:off x="7467600" y="1828800"/>
            <a:ext cx="1114425" cy="1752600"/>
          </a:xfrm>
          <a:prstGeom prst="rect">
            <a:avLst/>
          </a:prstGeom>
        </p:spPr>
        <p:txBody>
          <a:bodyPr wrap="none" fromWordArt="1">
            <a:prstTxWarp prst="textSlantUp">
              <a:avLst>
                <a:gd name="adj" fmla="val 30435"/>
              </a:avLst>
            </a:prstTxWarp>
          </a:bodyPr>
          <a:lstStyle/>
          <a:p>
            <a:pPr algn="ctr"/>
            <a:r>
              <a:rPr lang="en-US" sz="2400" kern="10">
                <a:ln w="9525">
                  <a:solidFill>
                    <a:srgbClr val="000000"/>
                  </a:solidFill>
                  <a:round/>
                  <a:headEnd/>
                  <a:tailEnd/>
                </a:ln>
                <a:solidFill>
                  <a:srgbClr val="000000">
                    <a:alpha val="50195"/>
                  </a:srgbClr>
                </a:solidFill>
                <a:latin typeface="Arial Black"/>
              </a:rPr>
              <a:t>Non-</a:t>
            </a:r>
          </a:p>
          <a:p>
            <a:pPr algn="ctr"/>
            <a:r>
              <a:rPr lang="en-US" sz="2400" kern="10">
                <a:ln w="9525">
                  <a:solidFill>
                    <a:srgbClr val="000000"/>
                  </a:solidFill>
                  <a:round/>
                  <a:headEnd/>
                  <a:tailEnd/>
                </a:ln>
                <a:solidFill>
                  <a:srgbClr val="000000">
                    <a:alpha val="50195"/>
                  </a:srgbClr>
                </a:solidFill>
                <a:latin typeface="Arial Black"/>
              </a:rPr>
              <a:t>Metals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3000"/>
                                  </p:stCondLst>
                                  <p:childTnLst>
                                    <p:set>
                                      <p:cBhvr>
                                        <p:cTn id="6" dur="1" fill="hold">
                                          <p:stCondLst>
                                            <p:cond delay="0"/>
                                          </p:stCondLst>
                                        </p:cTn>
                                        <p:tgtEl>
                                          <p:spTgt spid="9222"/>
                                        </p:tgtEl>
                                        <p:attrNameLst>
                                          <p:attrName>style.visibility</p:attrName>
                                        </p:attrNameLst>
                                      </p:cBhvr>
                                      <p:to>
                                        <p:strVal val="visible"/>
                                      </p:to>
                                    </p:set>
                                    <p:animEffect transition="in" filter="dissolve">
                                      <p:cBhvr>
                                        <p:cTn id="7" dur="500"/>
                                        <p:tgtEl>
                                          <p:spTgt spid="9222"/>
                                        </p:tgtEl>
                                      </p:cBhvr>
                                    </p:animEffect>
                                  </p:childTnLst>
                                </p:cTn>
                              </p:par>
                            </p:childTnLst>
                          </p:cTn>
                        </p:par>
                        <p:par>
                          <p:cTn id="8" fill="hold">
                            <p:stCondLst>
                              <p:cond delay="3500"/>
                            </p:stCondLst>
                            <p:childTnLst>
                              <p:par>
                                <p:cTn id="9" presetID="17" presetClass="entr" presetSubtype="8" fill="hold" grpId="0" nodeType="afterEffect">
                                  <p:stCondLst>
                                    <p:cond delay="2000"/>
                                  </p:stCondLst>
                                  <p:childTnLst>
                                    <p:set>
                                      <p:cBhvr>
                                        <p:cTn id="10" dur="1" fill="hold">
                                          <p:stCondLst>
                                            <p:cond delay="0"/>
                                          </p:stCondLst>
                                        </p:cTn>
                                        <p:tgtEl>
                                          <p:spTgt spid="9225"/>
                                        </p:tgtEl>
                                        <p:attrNameLst>
                                          <p:attrName>style.visibility</p:attrName>
                                        </p:attrNameLst>
                                      </p:cBhvr>
                                      <p:to>
                                        <p:strVal val="visible"/>
                                      </p:to>
                                    </p:set>
                                    <p:anim calcmode="lin" valueType="num">
                                      <p:cBhvr>
                                        <p:cTn id="11" dur="500" fill="hold"/>
                                        <p:tgtEl>
                                          <p:spTgt spid="9225"/>
                                        </p:tgtEl>
                                        <p:attrNameLst>
                                          <p:attrName>ppt_x</p:attrName>
                                        </p:attrNameLst>
                                      </p:cBhvr>
                                      <p:tavLst>
                                        <p:tav tm="0">
                                          <p:val>
                                            <p:strVal val="#ppt_x-#ppt_w/2"/>
                                          </p:val>
                                        </p:tav>
                                        <p:tav tm="100000">
                                          <p:val>
                                            <p:strVal val="#ppt_x"/>
                                          </p:val>
                                        </p:tav>
                                      </p:tavLst>
                                    </p:anim>
                                    <p:anim calcmode="lin" valueType="num">
                                      <p:cBhvr>
                                        <p:cTn id="12" dur="500" fill="hold"/>
                                        <p:tgtEl>
                                          <p:spTgt spid="9225"/>
                                        </p:tgtEl>
                                        <p:attrNameLst>
                                          <p:attrName>ppt_y</p:attrName>
                                        </p:attrNameLst>
                                      </p:cBhvr>
                                      <p:tavLst>
                                        <p:tav tm="0">
                                          <p:val>
                                            <p:strVal val="#ppt_y"/>
                                          </p:val>
                                        </p:tav>
                                        <p:tav tm="100000">
                                          <p:val>
                                            <p:strVal val="#ppt_y"/>
                                          </p:val>
                                        </p:tav>
                                      </p:tavLst>
                                    </p:anim>
                                    <p:anim calcmode="lin" valueType="num">
                                      <p:cBhvr>
                                        <p:cTn id="13" dur="500" fill="hold"/>
                                        <p:tgtEl>
                                          <p:spTgt spid="9225"/>
                                        </p:tgtEl>
                                        <p:attrNameLst>
                                          <p:attrName>ppt_w</p:attrName>
                                        </p:attrNameLst>
                                      </p:cBhvr>
                                      <p:tavLst>
                                        <p:tav tm="0">
                                          <p:val>
                                            <p:fltVal val="0"/>
                                          </p:val>
                                        </p:tav>
                                        <p:tav tm="100000">
                                          <p:val>
                                            <p:strVal val="#ppt_w"/>
                                          </p:val>
                                        </p:tav>
                                      </p:tavLst>
                                    </p:anim>
                                    <p:anim calcmode="lin" valueType="num">
                                      <p:cBhvr>
                                        <p:cTn id="14" dur="500" fill="hold"/>
                                        <p:tgtEl>
                                          <p:spTgt spid="9225"/>
                                        </p:tgtEl>
                                        <p:attrNameLst>
                                          <p:attrName>ppt_h</p:attrName>
                                        </p:attrNameLst>
                                      </p:cBhvr>
                                      <p:tavLst>
                                        <p:tav tm="0">
                                          <p:val>
                                            <p:strVal val="#ppt_h"/>
                                          </p:val>
                                        </p:tav>
                                        <p:tav tm="100000">
                                          <p:val>
                                            <p:strVal val="#ppt_h"/>
                                          </p:val>
                                        </p:tav>
                                      </p:tavLst>
                                    </p:anim>
                                  </p:childTnLst>
                                </p:cTn>
                              </p:par>
                            </p:childTnLst>
                          </p:cTn>
                        </p:par>
                        <p:par>
                          <p:cTn id="15" fill="hold">
                            <p:stCondLst>
                              <p:cond delay="6000"/>
                            </p:stCondLst>
                            <p:childTnLst>
                              <p:par>
                                <p:cTn id="16" presetID="17" presetClass="entr" presetSubtype="1" fill="hold" grpId="0" nodeType="afterEffect">
                                  <p:stCondLst>
                                    <p:cond delay="0"/>
                                  </p:stCondLst>
                                  <p:childTnLst>
                                    <p:set>
                                      <p:cBhvr>
                                        <p:cTn id="17" dur="1" fill="hold">
                                          <p:stCondLst>
                                            <p:cond delay="0"/>
                                          </p:stCondLst>
                                        </p:cTn>
                                        <p:tgtEl>
                                          <p:spTgt spid="9229"/>
                                        </p:tgtEl>
                                        <p:attrNameLst>
                                          <p:attrName>style.visibility</p:attrName>
                                        </p:attrNameLst>
                                      </p:cBhvr>
                                      <p:to>
                                        <p:strVal val="visible"/>
                                      </p:to>
                                    </p:set>
                                    <p:anim calcmode="lin" valueType="num">
                                      <p:cBhvr>
                                        <p:cTn id="18" dur="500" fill="hold"/>
                                        <p:tgtEl>
                                          <p:spTgt spid="9229"/>
                                        </p:tgtEl>
                                        <p:attrNameLst>
                                          <p:attrName>ppt_x</p:attrName>
                                        </p:attrNameLst>
                                      </p:cBhvr>
                                      <p:tavLst>
                                        <p:tav tm="0">
                                          <p:val>
                                            <p:strVal val="#ppt_x"/>
                                          </p:val>
                                        </p:tav>
                                        <p:tav tm="100000">
                                          <p:val>
                                            <p:strVal val="#ppt_x"/>
                                          </p:val>
                                        </p:tav>
                                      </p:tavLst>
                                    </p:anim>
                                    <p:anim calcmode="lin" valueType="num">
                                      <p:cBhvr>
                                        <p:cTn id="19" dur="500" fill="hold"/>
                                        <p:tgtEl>
                                          <p:spTgt spid="9229"/>
                                        </p:tgtEl>
                                        <p:attrNameLst>
                                          <p:attrName>ppt_y</p:attrName>
                                        </p:attrNameLst>
                                      </p:cBhvr>
                                      <p:tavLst>
                                        <p:tav tm="0">
                                          <p:val>
                                            <p:strVal val="#ppt_y-#ppt_h/2"/>
                                          </p:val>
                                        </p:tav>
                                        <p:tav tm="100000">
                                          <p:val>
                                            <p:strVal val="#ppt_y"/>
                                          </p:val>
                                        </p:tav>
                                      </p:tavLst>
                                    </p:anim>
                                    <p:anim calcmode="lin" valueType="num">
                                      <p:cBhvr>
                                        <p:cTn id="20" dur="500" fill="hold"/>
                                        <p:tgtEl>
                                          <p:spTgt spid="9229"/>
                                        </p:tgtEl>
                                        <p:attrNameLst>
                                          <p:attrName>ppt_w</p:attrName>
                                        </p:attrNameLst>
                                      </p:cBhvr>
                                      <p:tavLst>
                                        <p:tav tm="0">
                                          <p:val>
                                            <p:strVal val="#ppt_w"/>
                                          </p:val>
                                        </p:tav>
                                        <p:tav tm="100000">
                                          <p:val>
                                            <p:strVal val="#ppt_w"/>
                                          </p:val>
                                        </p:tav>
                                      </p:tavLst>
                                    </p:anim>
                                    <p:anim calcmode="lin" valueType="num">
                                      <p:cBhvr>
                                        <p:cTn id="21" dur="500" fill="hold"/>
                                        <p:tgtEl>
                                          <p:spTgt spid="9229"/>
                                        </p:tgtEl>
                                        <p:attrNameLst>
                                          <p:attrName>ppt_h</p:attrName>
                                        </p:attrNameLst>
                                      </p:cBhvr>
                                      <p:tavLst>
                                        <p:tav tm="0">
                                          <p:val>
                                            <p:fltVal val="0"/>
                                          </p:val>
                                        </p:tav>
                                        <p:tav tm="100000">
                                          <p:val>
                                            <p:strVal val="#ppt_h"/>
                                          </p:val>
                                        </p:tav>
                                      </p:tavLst>
                                    </p:anim>
                                  </p:childTnLst>
                                </p:cTn>
                              </p:par>
                            </p:childTnLst>
                          </p:cTn>
                        </p:par>
                        <p:par>
                          <p:cTn id="22" fill="hold">
                            <p:stCondLst>
                              <p:cond delay="6500"/>
                            </p:stCondLst>
                            <p:childTnLst>
                              <p:par>
                                <p:cTn id="23" presetID="17" presetClass="entr" presetSubtype="8" fill="hold" grpId="0" nodeType="afterEffect">
                                  <p:stCondLst>
                                    <p:cond delay="0"/>
                                  </p:stCondLst>
                                  <p:childTnLst>
                                    <p:set>
                                      <p:cBhvr>
                                        <p:cTn id="24" dur="1" fill="hold">
                                          <p:stCondLst>
                                            <p:cond delay="0"/>
                                          </p:stCondLst>
                                        </p:cTn>
                                        <p:tgtEl>
                                          <p:spTgt spid="9226"/>
                                        </p:tgtEl>
                                        <p:attrNameLst>
                                          <p:attrName>style.visibility</p:attrName>
                                        </p:attrNameLst>
                                      </p:cBhvr>
                                      <p:to>
                                        <p:strVal val="visible"/>
                                      </p:to>
                                    </p:set>
                                    <p:anim calcmode="lin" valueType="num">
                                      <p:cBhvr>
                                        <p:cTn id="25" dur="500" fill="hold"/>
                                        <p:tgtEl>
                                          <p:spTgt spid="9226"/>
                                        </p:tgtEl>
                                        <p:attrNameLst>
                                          <p:attrName>ppt_x</p:attrName>
                                        </p:attrNameLst>
                                      </p:cBhvr>
                                      <p:tavLst>
                                        <p:tav tm="0">
                                          <p:val>
                                            <p:strVal val="#ppt_x-#ppt_w/2"/>
                                          </p:val>
                                        </p:tav>
                                        <p:tav tm="100000">
                                          <p:val>
                                            <p:strVal val="#ppt_x"/>
                                          </p:val>
                                        </p:tav>
                                      </p:tavLst>
                                    </p:anim>
                                    <p:anim calcmode="lin" valueType="num">
                                      <p:cBhvr>
                                        <p:cTn id="26" dur="500" fill="hold"/>
                                        <p:tgtEl>
                                          <p:spTgt spid="9226"/>
                                        </p:tgtEl>
                                        <p:attrNameLst>
                                          <p:attrName>ppt_y</p:attrName>
                                        </p:attrNameLst>
                                      </p:cBhvr>
                                      <p:tavLst>
                                        <p:tav tm="0">
                                          <p:val>
                                            <p:strVal val="#ppt_y"/>
                                          </p:val>
                                        </p:tav>
                                        <p:tav tm="100000">
                                          <p:val>
                                            <p:strVal val="#ppt_y"/>
                                          </p:val>
                                        </p:tav>
                                      </p:tavLst>
                                    </p:anim>
                                    <p:anim calcmode="lin" valueType="num">
                                      <p:cBhvr>
                                        <p:cTn id="27" dur="500" fill="hold"/>
                                        <p:tgtEl>
                                          <p:spTgt spid="9226"/>
                                        </p:tgtEl>
                                        <p:attrNameLst>
                                          <p:attrName>ppt_w</p:attrName>
                                        </p:attrNameLst>
                                      </p:cBhvr>
                                      <p:tavLst>
                                        <p:tav tm="0">
                                          <p:val>
                                            <p:fltVal val="0"/>
                                          </p:val>
                                        </p:tav>
                                        <p:tav tm="100000">
                                          <p:val>
                                            <p:strVal val="#ppt_w"/>
                                          </p:val>
                                        </p:tav>
                                      </p:tavLst>
                                    </p:anim>
                                    <p:anim calcmode="lin" valueType="num">
                                      <p:cBhvr>
                                        <p:cTn id="28" dur="500" fill="hold"/>
                                        <p:tgtEl>
                                          <p:spTgt spid="9226"/>
                                        </p:tgtEl>
                                        <p:attrNameLst>
                                          <p:attrName>ppt_h</p:attrName>
                                        </p:attrNameLst>
                                      </p:cBhvr>
                                      <p:tavLst>
                                        <p:tav tm="0">
                                          <p:val>
                                            <p:strVal val="#ppt_h"/>
                                          </p:val>
                                        </p:tav>
                                        <p:tav tm="100000">
                                          <p:val>
                                            <p:strVal val="#ppt_h"/>
                                          </p:val>
                                        </p:tav>
                                      </p:tavLst>
                                    </p:anim>
                                  </p:childTnLst>
                                </p:cTn>
                              </p:par>
                            </p:childTnLst>
                          </p:cTn>
                        </p:par>
                        <p:par>
                          <p:cTn id="29" fill="hold">
                            <p:stCondLst>
                              <p:cond delay="7000"/>
                            </p:stCondLst>
                            <p:childTnLst>
                              <p:par>
                                <p:cTn id="30" presetID="17" presetClass="entr" presetSubtype="1" fill="hold" grpId="0" nodeType="afterEffect">
                                  <p:stCondLst>
                                    <p:cond delay="0"/>
                                  </p:stCondLst>
                                  <p:childTnLst>
                                    <p:set>
                                      <p:cBhvr>
                                        <p:cTn id="31" dur="1" fill="hold">
                                          <p:stCondLst>
                                            <p:cond delay="0"/>
                                          </p:stCondLst>
                                        </p:cTn>
                                        <p:tgtEl>
                                          <p:spTgt spid="9230"/>
                                        </p:tgtEl>
                                        <p:attrNameLst>
                                          <p:attrName>style.visibility</p:attrName>
                                        </p:attrNameLst>
                                      </p:cBhvr>
                                      <p:to>
                                        <p:strVal val="visible"/>
                                      </p:to>
                                    </p:set>
                                    <p:anim calcmode="lin" valueType="num">
                                      <p:cBhvr>
                                        <p:cTn id="32" dur="500" fill="hold"/>
                                        <p:tgtEl>
                                          <p:spTgt spid="9230"/>
                                        </p:tgtEl>
                                        <p:attrNameLst>
                                          <p:attrName>ppt_x</p:attrName>
                                        </p:attrNameLst>
                                      </p:cBhvr>
                                      <p:tavLst>
                                        <p:tav tm="0">
                                          <p:val>
                                            <p:strVal val="#ppt_x"/>
                                          </p:val>
                                        </p:tav>
                                        <p:tav tm="100000">
                                          <p:val>
                                            <p:strVal val="#ppt_x"/>
                                          </p:val>
                                        </p:tav>
                                      </p:tavLst>
                                    </p:anim>
                                    <p:anim calcmode="lin" valueType="num">
                                      <p:cBhvr>
                                        <p:cTn id="33" dur="500" fill="hold"/>
                                        <p:tgtEl>
                                          <p:spTgt spid="9230"/>
                                        </p:tgtEl>
                                        <p:attrNameLst>
                                          <p:attrName>ppt_y</p:attrName>
                                        </p:attrNameLst>
                                      </p:cBhvr>
                                      <p:tavLst>
                                        <p:tav tm="0">
                                          <p:val>
                                            <p:strVal val="#ppt_y-#ppt_h/2"/>
                                          </p:val>
                                        </p:tav>
                                        <p:tav tm="100000">
                                          <p:val>
                                            <p:strVal val="#ppt_y"/>
                                          </p:val>
                                        </p:tav>
                                      </p:tavLst>
                                    </p:anim>
                                    <p:anim calcmode="lin" valueType="num">
                                      <p:cBhvr>
                                        <p:cTn id="34" dur="500" fill="hold"/>
                                        <p:tgtEl>
                                          <p:spTgt spid="9230"/>
                                        </p:tgtEl>
                                        <p:attrNameLst>
                                          <p:attrName>ppt_w</p:attrName>
                                        </p:attrNameLst>
                                      </p:cBhvr>
                                      <p:tavLst>
                                        <p:tav tm="0">
                                          <p:val>
                                            <p:strVal val="#ppt_w"/>
                                          </p:val>
                                        </p:tav>
                                        <p:tav tm="100000">
                                          <p:val>
                                            <p:strVal val="#ppt_w"/>
                                          </p:val>
                                        </p:tav>
                                      </p:tavLst>
                                    </p:anim>
                                    <p:anim calcmode="lin" valueType="num">
                                      <p:cBhvr>
                                        <p:cTn id="35" dur="500" fill="hold"/>
                                        <p:tgtEl>
                                          <p:spTgt spid="9230"/>
                                        </p:tgtEl>
                                        <p:attrNameLst>
                                          <p:attrName>ppt_h</p:attrName>
                                        </p:attrNameLst>
                                      </p:cBhvr>
                                      <p:tavLst>
                                        <p:tav tm="0">
                                          <p:val>
                                            <p:fltVal val="0"/>
                                          </p:val>
                                        </p:tav>
                                        <p:tav tm="100000">
                                          <p:val>
                                            <p:strVal val="#ppt_h"/>
                                          </p:val>
                                        </p:tav>
                                      </p:tavLst>
                                    </p:anim>
                                  </p:childTnLst>
                                </p:cTn>
                              </p:par>
                            </p:childTnLst>
                          </p:cTn>
                        </p:par>
                        <p:par>
                          <p:cTn id="36" fill="hold">
                            <p:stCondLst>
                              <p:cond delay="7500"/>
                            </p:stCondLst>
                            <p:childTnLst>
                              <p:par>
                                <p:cTn id="37" presetID="17" presetClass="entr" presetSubtype="8" fill="hold" grpId="0" nodeType="afterEffect">
                                  <p:stCondLst>
                                    <p:cond delay="0"/>
                                  </p:stCondLst>
                                  <p:childTnLst>
                                    <p:set>
                                      <p:cBhvr>
                                        <p:cTn id="38" dur="1" fill="hold">
                                          <p:stCondLst>
                                            <p:cond delay="0"/>
                                          </p:stCondLst>
                                        </p:cTn>
                                        <p:tgtEl>
                                          <p:spTgt spid="9227"/>
                                        </p:tgtEl>
                                        <p:attrNameLst>
                                          <p:attrName>style.visibility</p:attrName>
                                        </p:attrNameLst>
                                      </p:cBhvr>
                                      <p:to>
                                        <p:strVal val="visible"/>
                                      </p:to>
                                    </p:set>
                                    <p:anim calcmode="lin" valueType="num">
                                      <p:cBhvr>
                                        <p:cTn id="39" dur="500" fill="hold"/>
                                        <p:tgtEl>
                                          <p:spTgt spid="9227"/>
                                        </p:tgtEl>
                                        <p:attrNameLst>
                                          <p:attrName>ppt_x</p:attrName>
                                        </p:attrNameLst>
                                      </p:cBhvr>
                                      <p:tavLst>
                                        <p:tav tm="0">
                                          <p:val>
                                            <p:strVal val="#ppt_x-#ppt_w/2"/>
                                          </p:val>
                                        </p:tav>
                                        <p:tav tm="100000">
                                          <p:val>
                                            <p:strVal val="#ppt_x"/>
                                          </p:val>
                                        </p:tav>
                                      </p:tavLst>
                                    </p:anim>
                                    <p:anim calcmode="lin" valueType="num">
                                      <p:cBhvr>
                                        <p:cTn id="40" dur="500" fill="hold"/>
                                        <p:tgtEl>
                                          <p:spTgt spid="9227"/>
                                        </p:tgtEl>
                                        <p:attrNameLst>
                                          <p:attrName>ppt_y</p:attrName>
                                        </p:attrNameLst>
                                      </p:cBhvr>
                                      <p:tavLst>
                                        <p:tav tm="0">
                                          <p:val>
                                            <p:strVal val="#ppt_y"/>
                                          </p:val>
                                        </p:tav>
                                        <p:tav tm="100000">
                                          <p:val>
                                            <p:strVal val="#ppt_y"/>
                                          </p:val>
                                        </p:tav>
                                      </p:tavLst>
                                    </p:anim>
                                    <p:anim calcmode="lin" valueType="num">
                                      <p:cBhvr>
                                        <p:cTn id="41" dur="500" fill="hold"/>
                                        <p:tgtEl>
                                          <p:spTgt spid="9227"/>
                                        </p:tgtEl>
                                        <p:attrNameLst>
                                          <p:attrName>ppt_w</p:attrName>
                                        </p:attrNameLst>
                                      </p:cBhvr>
                                      <p:tavLst>
                                        <p:tav tm="0">
                                          <p:val>
                                            <p:fltVal val="0"/>
                                          </p:val>
                                        </p:tav>
                                        <p:tav tm="100000">
                                          <p:val>
                                            <p:strVal val="#ppt_w"/>
                                          </p:val>
                                        </p:tav>
                                      </p:tavLst>
                                    </p:anim>
                                    <p:anim calcmode="lin" valueType="num">
                                      <p:cBhvr>
                                        <p:cTn id="42" dur="500" fill="hold"/>
                                        <p:tgtEl>
                                          <p:spTgt spid="9227"/>
                                        </p:tgtEl>
                                        <p:attrNameLst>
                                          <p:attrName>ppt_h</p:attrName>
                                        </p:attrNameLst>
                                      </p:cBhvr>
                                      <p:tavLst>
                                        <p:tav tm="0">
                                          <p:val>
                                            <p:strVal val="#ppt_h"/>
                                          </p:val>
                                        </p:tav>
                                        <p:tav tm="100000">
                                          <p:val>
                                            <p:strVal val="#ppt_h"/>
                                          </p:val>
                                        </p:tav>
                                      </p:tavLst>
                                    </p:anim>
                                  </p:childTnLst>
                                </p:cTn>
                              </p:par>
                            </p:childTnLst>
                          </p:cTn>
                        </p:par>
                        <p:par>
                          <p:cTn id="43" fill="hold">
                            <p:stCondLst>
                              <p:cond delay="8000"/>
                            </p:stCondLst>
                            <p:childTnLst>
                              <p:par>
                                <p:cTn id="44" presetID="17" presetClass="entr" presetSubtype="1" fill="hold" grpId="0" nodeType="afterEffect">
                                  <p:stCondLst>
                                    <p:cond delay="0"/>
                                  </p:stCondLst>
                                  <p:childTnLst>
                                    <p:set>
                                      <p:cBhvr>
                                        <p:cTn id="45" dur="1" fill="hold">
                                          <p:stCondLst>
                                            <p:cond delay="0"/>
                                          </p:stCondLst>
                                        </p:cTn>
                                        <p:tgtEl>
                                          <p:spTgt spid="9231"/>
                                        </p:tgtEl>
                                        <p:attrNameLst>
                                          <p:attrName>style.visibility</p:attrName>
                                        </p:attrNameLst>
                                      </p:cBhvr>
                                      <p:to>
                                        <p:strVal val="visible"/>
                                      </p:to>
                                    </p:set>
                                    <p:anim calcmode="lin" valueType="num">
                                      <p:cBhvr>
                                        <p:cTn id="46" dur="500" fill="hold"/>
                                        <p:tgtEl>
                                          <p:spTgt spid="9231"/>
                                        </p:tgtEl>
                                        <p:attrNameLst>
                                          <p:attrName>ppt_x</p:attrName>
                                        </p:attrNameLst>
                                      </p:cBhvr>
                                      <p:tavLst>
                                        <p:tav tm="0">
                                          <p:val>
                                            <p:strVal val="#ppt_x"/>
                                          </p:val>
                                        </p:tav>
                                        <p:tav tm="100000">
                                          <p:val>
                                            <p:strVal val="#ppt_x"/>
                                          </p:val>
                                        </p:tav>
                                      </p:tavLst>
                                    </p:anim>
                                    <p:anim calcmode="lin" valueType="num">
                                      <p:cBhvr>
                                        <p:cTn id="47" dur="500" fill="hold"/>
                                        <p:tgtEl>
                                          <p:spTgt spid="9231"/>
                                        </p:tgtEl>
                                        <p:attrNameLst>
                                          <p:attrName>ppt_y</p:attrName>
                                        </p:attrNameLst>
                                      </p:cBhvr>
                                      <p:tavLst>
                                        <p:tav tm="0">
                                          <p:val>
                                            <p:strVal val="#ppt_y-#ppt_h/2"/>
                                          </p:val>
                                        </p:tav>
                                        <p:tav tm="100000">
                                          <p:val>
                                            <p:strVal val="#ppt_y"/>
                                          </p:val>
                                        </p:tav>
                                      </p:tavLst>
                                    </p:anim>
                                    <p:anim calcmode="lin" valueType="num">
                                      <p:cBhvr>
                                        <p:cTn id="48" dur="500" fill="hold"/>
                                        <p:tgtEl>
                                          <p:spTgt spid="9231"/>
                                        </p:tgtEl>
                                        <p:attrNameLst>
                                          <p:attrName>ppt_w</p:attrName>
                                        </p:attrNameLst>
                                      </p:cBhvr>
                                      <p:tavLst>
                                        <p:tav tm="0">
                                          <p:val>
                                            <p:strVal val="#ppt_w"/>
                                          </p:val>
                                        </p:tav>
                                        <p:tav tm="100000">
                                          <p:val>
                                            <p:strVal val="#ppt_w"/>
                                          </p:val>
                                        </p:tav>
                                      </p:tavLst>
                                    </p:anim>
                                    <p:anim calcmode="lin" valueType="num">
                                      <p:cBhvr>
                                        <p:cTn id="49" dur="500" fill="hold"/>
                                        <p:tgtEl>
                                          <p:spTgt spid="9231"/>
                                        </p:tgtEl>
                                        <p:attrNameLst>
                                          <p:attrName>ppt_h</p:attrName>
                                        </p:attrNameLst>
                                      </p:cBhvr>
                                      <p:tavLst>
                                        <p:tav tm="0">
                                          <p:val>
                                            <p:fltVal val="0"/>
                                          </p:val>
                                        </p:tav>
                                        <p:tav tm="100000">
                                          <p:val>
                                            <p:strVal val="#ppt_h"/>
                                          </p:val>
                                        </p:tav>
                                      </p:tavLst>
                                    </p:anim>
                                  </p:childTnLst>
                                </p:cTn>
                              </p:par>
                            </p:childTnLst>
                          </p:cTn>
                        </p:par>
                        <p:par>
                          <p:cTn id="50" fill="hold">
                            <p:stCondLst>
                              <p:cond delay="8500"/>
                            </p:stCondLst>
                            <p:childTnLst>
                              <p:par>
                                <p:cTn id="51" presetID="17" presetClass="entr" presetSubtype="8" fill="hold" grpId="0" nodeType="afterEffect">
                                  <p:stCondLst>
                                    <p:cond delay="0"/>
                                  </p:stCondLst>
                                  <p:childTnLst>
                                    <p:set>
                                      <p:cBhvr>
                                        <p:cTn id="52" dur="1" fill="hold">
                                          <p:stCondLst>
                                            <p:cond delay="0"/>
                                          </p:stCondLst>
                                        </p:cTn>
                                        <p:tgtEl>
                                          <p:spTgt spid="9228"/>
                                        </p:tgtEl>
                                        <p:attrNameLst>
                                          <p:attrName>style.visibility</p:attrName>
                                        </p:attrNameLst>
                                      </p:cBhvr>
                                      <p:to>
                                        <p:strVal val="visible"/>
                                      </p:to>
                                    </p:set>
                                    <p:anim calcmode="lin" valueType="num">
                                      <p:cBhvr>
                                        <p:cTn id="53" dur="500" fill="hold"/>
                                        <p:tgtEl>
                                          <p:spTgt spid="9228"/>
                                        </p:tgtEl>
                                        <p:attrNameLst>
                                          <p:attrName>ppt_x</p:attrName>
                                        </p:attrNameLst>
                                      </p:cBhvr>
                                      <p:tavLst>
                                        <p:tav tm="0">
                                          <p:val>
                                            <p:strVal val="#ppt_x-#ppt_w/2"/>
                                          </p:val>
                                        </p:tav>
                                        <p:tav tm="100000">
                                          <p:val>
                                            <p:strVal val="#ppt_x"/>
                                          </p:val>
                                        </p:tav>
                                      </p:tavLst>
                                    </p:anim>
                                    <p:anim calcmode="lin" valueType="num">
                                      <p:cBhvr>
                                        <p:cTn id="54" dur="500" fill="hold"/>
                                        <p:tgtEl>
                                          <p:spTgt spid="9228"/>
                                        </p:tgtEl>
                                        <p:attrNameLst>
                                          <p:attrName>ppt_y</p:attrName>
                                        </p:attrNameLst>
                                      </p:cBhvr>
                                      <p:tavLst>
                                        <p:tav tm="0">
                                          <p:val>
                                            <p:strVal val="#ppt_y"/>
                                          </p:val>
                                        </p:tav>
                                        <p:tav tm="100000">
                                          <p:val>
                                            <p:strVal val="#ppt_y"/>
                                          </p:val>
                                        </p:tav>
                                      </p:tavLst>
                                    </p:anim>
                                    <p:anim calcmode="lin" valueType="num">
                                      <p:cBhvr>
                                        <p:cTn id="55" dur="500" fill="hold"/>
                                        <p:tgtEl>
                                          <p:spTgt spid="9228"/>
                                        </p:tgtEl>
                                        <p:attrNameLst>
                                          <p:attrName>ppt_w</p:attrName>
                                        </p:attrNameLst>
                                      </p:cBhvr>
                                      <p:tavLst>
                                        <p:tav tm="0">
                                          <p:val>
                                            <p:fltVal val="0"/>
                                          </p:val>
                                        </p:tav>
                                        <p:tav tm="100000">
                                          <p:val>
                                            <p:strVal val="#ppt_w"/>
                                          </p:val>
                                        </p:tav>
                                      </p:tavLst>
                                    </p:anim>
                                    <p:anim calcmode="lin" valueType="num">
                                      <p:cBhvr>
                                        <p:cTn id="56" dur="500" fill="hold"/>
                                        <p:tgtEl>
                                          <p:spTgt spid="9228"/>
                                        </p:tgtEl>
                                        <p:attrNameLst>
                                          <p:attrName>ppt_h</p:attrName>
                                        </p:attrNameLst>
                                      </p:cBhvr>
                                      <p:tavLst>
                                        <p:tav tm="0">
                                          <p:val>
                                            <p:strVal val="#ppt_h"/>
                                          </p:val>
                                        </p:tav>
                                        <p:tav tm="100000">
                                          <p:val>
                                            <p:strVal val="#ppt_h"/>
                                          </p:val>
                                        </p:tav>
                                      </p:tavLst>
                                    </p:anim>
                                  </p:childTnLst>
                                </p:cTn>
                              </p:par>
                            </p:childTnLst>
                          </p:cTn>
                        </p:par>
                        <p:par>
                          <p:cTn id="57" fill="hold">
                            <p:stCondLst>
                              <p:cond delay="9000"/>
                            </p:stCondLst>
                            <p:childTnLst>
                              <p:par>
                                <p:cTn id="58" presetID="17" presetClass="entr" presetSubtype="1" fill="hold" grpId="0" nodeType="afterEffect">
                                  <p:stCondLst>
                                    <p:cond delay="0"/>
                                  </p:stCondLst>
                                  <p:childTnLst>
                                    <p:set>
                                      <p:cBhvr>
                                        <p:cTn id="59" dur="1" fill="hold">
                                          <p:stCondLst>
                                            <p:cond delay="0"/>
                                          </p:stCondLst>
                                        </p:cTn>
                                        <p:tgtEl>
                                          <p:spTgt spid="9232"/>
                                        </p:tgtEl>
                                        <p:attrNameLst>
                                          <p:attrName>style.visibility</p:attrName>
                                        </p:attrNameLst>
                                      </p:cBhvr>
                                      <p:to>
                                        <p:strVal val="visible"/>
                                      </p:to>
                                    </p:set>
                                    <p:anim calcmode="lin" valueType="num">
                                      <p:cBhvr>
                                        <p:cTn id="60" dur="500" fill="hold"/>
                                        <p:tgtEl>
                                          <p:spTgt spid="9232"/>
                                        </p:tgtEl>
                                        <p:attrNameLst>
                                          <p:attrName>ppt_x</p:attrName>
                                        </p:attrNameLst>
                                      </p:cBhvr>
                                      <p:tavLst>
                                        <p:tav tm="0">
                                          <p:val>
                                            <p:strVal val="#ppt_x"/>
                                          </p:val>
                                        </p:tav>
                                        <p:tav tm="100000">
                                          <p:val>
                                            <p:strVal val="#ppt_x"/>
                                          </p:val>
                                        </p:tav>
                                      </p:tavLst>
                                    </p:anim>
                                    <p:anim calcmode="lin" valueType="num">
                                      <p:cBhvr>
                                        <p:cTn id="61" dur="500" fill="hold"/>
                                        <p:tgtEl>
                                          <p:spTgt spid="9232"/>
                                        </p:tgtEl>
                                        <p:attrNameLst>
                                          <p:attrName>ppt_y</p:attrName>
                                        </p:attrNameLst>
                                      </p:cBhvr>
                                      <p:tavLst>
                                        <p:tav tm="0">
                                          <p:val>
                                            <p:strVal val="#ppt_y-#ppt_h/2"/>
                                          </p:val>
                                        </p:tav>
                                        <p:tav tm="100000">
                                          <p:val>
                                            <p:strVal val="#ppt_y"/>
                                          </p:val>
                                        </p:tav>
                                      </p:tavLst>
                                    </p:anim>
                                    <p:anim calcmode="lin" valueType="num">
                                      <p:cBhvr>
                                        <p:cTn id="62" dur="500" fill="hold"/>
                                        <p:tgtEl>
                                          <p:spTgt spid="9232"/>
                                        </p:tgtEl>
                                        <p:attrNameLst>
                                          <p:attrName>ppt_w</p:attrName>
                                        </p:attrNameLst>
                                      </p:cBhvr>
                                      <p:tavLst>
                                        <p:tav tm="0">
                                          <p:val>
                                            <p:strVal val="#ppt_w"/>
                                          </p:val>
                                        </p:tav>
                                        <p:tav tm="100000">
                                          <p:val>
                                            <p:strVal val="#ppt_w"/>
                                          </p:val>
                                        </p:tav>
                                      </p:tavLst>
                                    </p:anim>
                                    <p:anim calcmode="lin" valueType="num">
                                      <p:cBhvr>
                                        <p:cTn id="63" dur="500" fill="hold"/>
                                        <p:tgtEl>
                                          <p:spTgt spid="9232"/>
                                        </p:tgtEl>
                                        <p:attrNameLst>
                                          <p:attrName>ppt_h</p:attrName>
                                        </p:attrNameLst>
                                      </p:cBhvr>
                                      <p:tavLst>
                                        <p:tav tm="0">
                                          <p:val>
                                            <p:fltVal val="0"/>
                                          </p:val>
                                        </p:tav>
                                        <p:tav tm="100000">
                                          <p:val>
                                            <p:strVal val="#ppt_h"/>
                                          </p:val>
                                        </p:tav>
                                      </p:tavLst>
                                    </p:anim>
                                  </p:childTnLst>
                                </p:cTn>
                              </p:par>
                            </p:childTnLst>
                          </p:cTn>
                        </p:par>
                        <p:par>
                          <p:cTn id="64" fill="hold">
                            <p:stCondLst>
                              <p:cond delay="9500"/>
                            </p:stCondLst>
                            <p:childTnLst>
                              <p:par>
                                <p:cTn id="65" presetID="2" presetClass="entr" presetSubtype="12" fill="hold" grpId="0" nodeType="afterEffect">
                                  <p:stCondLst>
                                    <p:cond delay="2000"/>
                                  </p:stCondLst>
                                  <p:childTnLst>
                                    <p:set>
                                      <p:cBhvr>
                                        <p:cTn id="66" dur="1" fill="hold">
                                          <p:stCondLst>
                                            <p:cond delay="0"/>
                                          </p:stCondLst>
                                        </p:cTn>
                                        <p:tgtEl>
                                          <p:spTgt spid="9234"/>
                                        </p:tgtEl>
                                        <p:attrNameLst>
                                          <p:attrName>style.visibility</p:attrName>
                                        </p:attrNameLst>
                                      </p:cBhvr>
                                      <p:to>
                                        <p:strVal val="visible"/>
                                      </p:to>
                                    </p:set>
                                    <p:anim calcmode="lin" valueType="num">
                                      <p:cBhvr additive="base">
                                        <p:cTn id="67" dur="500" fill="hold"/>
                                        <p:tgtEl>
                                          <p:spTgt spid="9234"/>
                                        </p:tgtEl>
                                        <p:attrNameLst>
                                          <p:attrName>ppt_x</p:attrName>
                                        </p:attrNameLst>
                                      </p:cBhvr>
                                      <p:tavLst>
                                        <p:tav tm="0">
                                          <p:val>
                                            <p:strVal val="0-#ppt_w/2"/>
                                          </p:val>
                                        </p:tav>
                                        <p:tav tm="100000">
                                          <p:val>
                                            <p:strVal val="#ppt_x"/>
                                          </p:val>
                                        </p:tav>
                                      </p:tavLst>
                                    </p:anim>
                                    <p:anim calcmode="lin" valueType="num">
                                      <p:cBhvr additive="base">
                                        <p:cTn id="68" dur="500" fill="hold"/>
                                        <p:tgtEl>
                                          <p:spTgt spid="9234"/>
                                        </p:tgtEl>
                                        <p:attrNameLst>
                                          <p:attrName>ppt_y</p:attrName>
                                        </p:attrNameLst>
                                      </p:cBhvr>
                                      <p:tavLst>
                                        <p:tav tm="0">
                                          <p:val>
                                            <p:strVal val="1+#ppt_h/2"/>
                                          </p:val>
                                        </p:tav>
                                        <p:tav tm="100000">
                                          <p:val>
                                            <p:strVal val="#ppt_y"/>
                                          </p:val>
                                        </p:tav>
                                      </p:tavLst>
                                    </p:anim>
                                  </p:childTnLst>
                                </p:cTn>
                              </p:par>
                            </p:childTnLst>
                          </p:cTn>
                        </p:par>
                        <p:par>
                          <p:cTn id="69" fill="hold">
                            <p:stCondLst>
                              <p:cond delay="12000"/>
                            </p:stCondLst>
                            <p:childTnLst>
                              <p:par>
                                <p:cTn id="70" presetID="2" presetClass="entr" presetSubtype="3" fill="hold" grpId="0" nodeType="afterEffect">
                                  <p:stCondLst>
                                    <p:cond delay="2000"/>
                                  </p:stCondLst>
                                  <p:childTnLst>
                                    <p:set>
                                      <p:cBhvr>
                                        <p:cTn id="71" dur="1" fill="hold">
                                          <p:stCondLst>
                                            <p:cond delay="0"/>
                                          </p:stCondLst>
                                        </p:cTn>
                                        <p:tgtEl>
                                          <p:spTgt spid="9235"/>
                                        </p:tgtEl>
                                        <p:attrNameLst>
                                          <p:attrName>style.visibility</p:attrName>
                                        </p:attrNameLst>
                                      </p:cBhvr>
                                      <p:to>
                                        <p:strVal val="visible"/>
                                      </p:to>
                                    </p:set>
                                    <p:anim calcmode="lin" valueType="num">
                                      <p:cBhvr additive="base">
                                        <p:cTn id="72" dur="500" fill="hold"/>
                                        <p:tgtEl>
                                          <p:spTgt spid="9235"/>
                                        </p:tgtEl>
                                        <p:attrNameLst>
                                          <p:attrName>ppt_x</p:attrName>
                                        </p:attrNameLst>
                                      </p:cBhvr>
                                      <p:tavLst>
                                        <p:tav tm="0">
                                          <p:val>
                                            <p:strVal val="1+#ppt_w/2"/>
                                          </p:val>
                                        </p:tav>
                                        <p:tav tm="100000">
                                          <p:val>
                                            <p:strVal val="#ppt_x"/>
                                          </p:val>
                                        </p:tav>
                                      </p:tavLst>
                                    </p:anim>
                                    <p:anim calcmode="lin" valueType="num">
                                      <p:cBhvr additive="base">
                                        <p:cTn id="73" dur="500" fill="hold"/>
                                        <p:tgtEl>
                                          <p:spTgt spid="9235"/>
                                        </p:tgtEl>
                                        <p:attrNameLst>
                                          <p:attrName>ppt_y</p:attrName>
                                        </p:attrNameLst>
                                      </p:cBhvr>
                                      <p:tavLst>
                                        <p:tav tm="0">
                                          <p:val>
                                            <p:strVal val="0-#ppt_h/2"/>
                                          </p:val>
                                        </p:tav>
                                        <p:tav tm="100000">
                                          <p:val>
                                            <p:strVal val="#ppt_y"/>
                                          </p:val>
                                        </p:tav>
                                      </p:tavLst>
                                    </p:anim>
                                  </p:childTnLst>
                                </p:cTn>
                              </p:par>
                            </p:childTnLst>
                          </p:cTn>
                        </p:par>
                        <p:par>
                          <p:cTn id="74" fill="hold">
                            <p:stCondLst>
                              <p:cond delay="14500"/>
                            </p:stCondLst>
                            <p:childTnLst>
                              <p:par>
                                <p:cTn id="75" presetID="9" presetClass="entr" presetSubtype="0" fill="hold" grpId="0" nodeType="afterEffect">
                                  <p:stCondLst>
                                    <p:cond delay="5000"/>
                                  </p:stCondLst>
                                  <p:childTnLst>
                                    <p:set>
                                      <p:cBhvr>
                                        <p:cTn id="76" dur="1" fill="hold">
                                          <p:stCondLst>
                                            <p:cond delay="0"/>
                                          </p:stCondLst>
                                        </p:cTn>
                                        <p:tgtEl>
                                          <p:spTgt spid="9233"/>
                                        </p:tgtEl>
                                        <p:attrNameLst>
                                          <p:attrName>style.visibility</p:attrName>
                                        </p:attrNameLst>
                                      </p:cBhvr>
                                      <p:to>
                                        <p:strVal val="visible"/>
                                      </p:to>
                                    </p:set>
                                    <p:animEffect transition="in" filter="dissolve">
                                      <p:cBhvr>
                                        <p:cTn id="77" dur="500"/>
                                        <p:tgtEl>
                                          <p:spTgt spid="9233"/>
                                        </p:tgtEl>
                                      </p:cBhvr>
                                    </p:animEffect>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nodeType="clickEffect">
                                  <p:stCondLst>
                                    <p:cond delay="0"/>
                                  </p:stCondLst>
                                  <p:childTnLst>
                                    <p:set>
                                      <p:cBhvr>
                                        <p:cTn id="81" dur="1" fill="hold">
                                          <p:stCondLst>
                                            <p:cond delay="0"/>
                                          </p:stCondLst>
                                        </p:cTn>
                                        <p:tgtEl>
                                          <p:spTgt spid="9222"/>
                                        </p:tgtEl>
                                        <p:attrNameLst>
                                          <p:attrName>style.visibility</p:attrName>
                                        </p:attrNameLst>
                                      </p:cBhvr>
                                      <p:to>
                                        <p:strVal val="visible"/>
                                      </p:to>
                                    </p:set>
                                    <p:anim calcmode="lin" valueType="num">
                                      <p:cBhvr additive="base">
                                        <p:cTn id="82" dur="500" fill="hold"/>
                                        <p:tgtEl>
                                          <p:spTgt spid="9222"/>
                                        </p:tgtEl>
                                        <p:attrNameLst>
                                          <p:attrName>ppt_x</p:attrName>
                                        </p:attrNameLst>
                                      </p:cBhvr>
                                      <p:tavLst>
                                        <p:tav tm="0">
                                          <p:val>
                                            <p:strVal val="#ppt_x"/>
                                          </p:val>
                                        </p:tav>
                                        <p:tav tm="100000">
                                          <p:val>
                                            <p:strVal val="#ppt_x"/>
                                          </p:val>
                                        </p:tav>
                                      </p:tavLst>
                                    </p:anim>
                                    <p:anim calcmode="lin" valueType="num">
                                      <p:cBhvr additive="base">
                                        <p:cTn id="83" dur="500" fill="hold"/>
                                        <p:tgtEl>
                                          <p:spTgt spid="9222"/>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21" presetClass="entr" presetSubtype="4" fill="hold" nodeType="clickEffect">
                                  <p:stCondLst>
                                    <p:cond delay="0"/>
                                  </p:stCondLst>
                                  <p:childTnLst>
                                    <p:set>
                                      <p:cBhvr>
                                        <p:cTn id="87" dur="1" fill="hold">
                                          <p:stCondLst>
                                            <p:cond delay="0"/>
                                          </p:stCondLst>
                                        </p:cTn>
                                        <p:tgtEl>
                                          <p:spTgt spid="9222"/>
                                        </p:tgtEl>
                                        <p:attrNameLst>
                                          <p:attrName>style.visibility</p:attrName>
                                        </p:attrNameLst>
                                      </p:cBhvr>
                                      <p:to>
                                        <p:strVal val="visible"/>
                                      </p:to>
                                    </p:set>
                                    <p:animEffect transition="in" filter="wheel(4)">
                                      <p:cBhvr>
                                        <p:cTn id="88" dur="2000"/>
                                        <p:tgtEl>
                                          <p:spTgt spid="9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5" grpId="0" animBg="1"/>
      <p:bldP spid="9226" grpId="0" animBg="1"/>
      <p:bldP spid="9227" grpId="0" animBg="1"/>
      <p:bldP spid="9228" grpId="0" animBg="1"/>
      <p:bldP spid="9229" grpId="0" animBg="1"/>
      <p:bldP spid="9230" grpId="0" animBg="1"/>
      <p:bldP spid="9231" grpId="0" animBg="1"/>
      <p:bldP spid="9232" grpId="0" animBg="1"/>
      <p:bldP spid="9233" grpId="0" autoUpdateAnimBg="0"/>
      <p:bldP spid="9234" grpId="0" animBg="1"/>
      <p:bldP spid="923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40913"/>
            <a:ext cx="8305800" cy="621708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bn-BD" sz="19900" dirty="0" smtClean="0">
                <a:solidFill>
                  <a:srgbClr val="7030A0"/>
                </a:solidFill>
                <a:latin typeface="NikoshBAN" pitchFamily="2" charset="0"/>
                <a:cs typeface="NikoshBAN" pitchFamily="2" charset="0"/>
              </a:rPr>
              <a:t>পর্যায় সারণী </a:t>
            </a:r>
            <a:endParaRPr lang="en-US" sz="199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743200"/>
          </a:xfrm>
          <a:solidFill>
            <a:srgbClr val="FF0000"/>
          </a:solidFill>
          <a:effectLst>
            <a:reflection blurRad="6350" stA="50000" endA="300" endPos="55500" dist="50800" dir="5400000" sy="-100000" algn="bl" rotWithShape="0"/>
          </a:effectLst>
        </p:spPr>
        <p:txBody>
          <a:bodyPr>
            <a:normAutofit/>
          </a:bodyPr>
          <a:lstStyle/>
          <a:p>
            <a:r>
              <a:rPr lang="bn-BD" sz="12800" dirty="0" smtClean="0">
                <a:latin typeface="NikoshBAN" pitchFamily="2" charset="0"/>
                <a:cs typeface="NikoshBAN" pitchFamily="2" charset="0"/>
              </a:rPr>
              <a:t>পাঠ উপস্থাপন</a:t>
            </a:r>
            <a:endParaRPr lang="en-US" dirty="0">
              <a:latin typeface="NikoshBAN" pitchFamily="2" charset="0"/>
              <a:cs typeface="NikoshBAN" pitchFamily="2" charset="0"/>
            </a:endParaRPr>
          </a:p>
        </p:txBody>
      </p:sp>
      <p:sp>
        <p:nvSpPr>
          <p:cNvPr id="3" name="Content Placeholder 2"/>
          <p:cNvSpPr>
            <a:spLocks noGrp="1"/>
          </p:cNvSpPr>
          <p:nvPr>
            <p:ph idx="1"/>
          </p:nvPr>
        </p:nvSpPr>
        <p:spPr>
          <a:xfrm>
            <a:off x="0" y="2743200"/>
            <a:ext cx="9144000" cy="4114800"/>
          </a:xfrm>
          <a:solidFill>
            <a:srgbClr val="00B050"/>
          </a:solidFill>
          <a:effectLst>
            <a:outerShdw blurRad="50800" dist="38100" dir="5400000" algn="t" rotWithShape="0">
              <a:prstClr val="black">
                <a:alpha val="40000"/>
              </a:prstClr>
            </a:outerShdw>
          </a:effectLst>
        </p:spPr>
        <p:txBody>
          <a:bodyPr>
            <a:noAutofit/>
          </a:bodyPr>
          <a:lstStyle/>
          <a:p>
            <a:r>
              <a:rPr lang="bn-BD" sz="8000" dirty="0" smtClean="0">
                <a:solidFill>
                  <a:srgbClr val="C00000"/>
                </a:solidFill>
                <a:latin typeface="NikoshBAN" pitchFamily="2" charset="0"/>
                <a:cs typeface="NikoshBAN" pitchFamily="2" charset="0"/>
              </a:rPr>
              <a:t>পর্যায় সারণীর সংজ্ঞাঃ</a:t>
            </a:r>
            <a:r>
              <a:rPr lang="bn-BD" sz="4800" dirty="0" smtClean="0">
                <a:latin typeface="NikoshBAN" pitchFamily="2" charset="0"/>
                <a:cs typeface="NikoshBAN" pitchFamily="2" charset="0"/>
              </a:rPr>
              <a:t>একই ধর্ম ও একই বৈশিষ্ট্য সম্ভলিত মৌল সমূহকে একই গ্রুপে স্থান দিয়ে যে সারণী তৈরী করা হয় তাকে </a:t>
            </a:r>
            <a:r>
              <a:rPr lang="bn-BD" sz="4800" dirty="0" smtClean="0">
                <a:solidFill>
                  <a:srgbClr val="7030A0"/>
                </a:solidFill>
                <a:latin typeface="NikoshBAN" pitchFamily="2" charset="0"/>
                <a:cs typeface="NikoshBAN" pitchFamily="2" charset="0"/>
              </a:rPr>
              <a:t>পর্যায় সারণী বলে।</a:t>
            </a:r>
            <a:endParaRPr lang="en-US" sz="4800"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heel(4)">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4)">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1" nodeType="clickEffect">
                                  <p:stCondLst>
                                    <p:cond delay="0"/>
                                  </p:stCondLst>
                                  <p:childTnLst>
                                    <p:set>
                                      <p:cBhvr>
                                        <p:cTn id="21" dur="1" fill="hold">
                                          <p:stCondLst>
                                            <p:cond delay="0"/>
                                          </p:stCondLst>
                                        </p:cTn>
                                        <p:tgtEl>
                                          <p:spTgt spid="3">
                                            <p:bg/>
                                          </p:spTgt>
                                        </p:tgtEl>
                                        <p:attrNameLst>
                                          <p:attrName>style.visibility</p:attrName>
                                        </p:attrNameLst>
                                      </p:cBhvr>
                                      <p:to>
                                        <p:strVal val="visible"/>
                                      </p:to>
                                    </p:set>
                                    <p:animEffect transition="in" filter="wheel(4)">
                                      <p:cBhvr>
                                        <p:cTn id="22" dur="2000"/>
                                        <p:tgtEl>
                                          <p:spTgt spid="3">
                                            <p:bg/>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1"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wheel(4)">
                                      <p:cBhvr>
                                        <p:cTn id="2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3" grpI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9"/>
          <p:cNvSpPr>
            <a:spLocks noChangeArrowheads="1"/>
          </p:cNvSpPr>
          <p:nvPr/>
        </p:nvSpPr>
        <p:spPr bwMode="auto">
          <a:xfrm>
            <a:off x="304800" y="1600200"/>
            <a:ext cx="8458200" cy="4648200"/>
          </a:xfrm>
          <a:prstGeom prst="rect">
            <a:avLst/>
          </a:prstGeom>
          <a:solidFill>
            <a:schemeClr val="bg1">
              <a:alpha val="50195"/>
            </a:schemeClr>
          </a:solidFill>
          <a:ln w="6350">
            <a:noFill/>
            <a:miter lim="800000"/>
            <a:headEnd/>
            <a:tailEnd/>
          </a:ln>
        </p:spPr>
        <p:txBody>
          <a:bodyPr wrap="none" anchor="ctr"/>
          <a:lstStyle/>
          <a:p>
            <a:endParaRPr lang="th-TH"/>
          </a:p>
        </p:txBody>
      </p:sp>
      <p:sp>
        <p:nvSpPr>
          <p:cNvPr id="3" name="Rectangle 19"/>
          <p:cNvSpPr>
            <a:spLocks noChangeArrowheads="1"/>
          </p:cNvSpPr>
          <p:nvPr/>
        </p:nvSpPr>
        <p:spPr bwMode="auto">
          <a:xfrm>
            <a:off x="457200" y="1752600"/>
            <a:ext cx="8458200" cy="4648200"/>
          </a:xfrm>
          <a:prstGeom prst="rect">
            <a:avLst/>
          </a:prstGeom>
          <a:solidFill>
            <a:schemeClr val="bg1">
              <a:alpha val="50195"/>
            </a:schemeClr>
          </a:solidFill>
          <a:ln w="6350">
            <a:noFill/>
            <a:miter lim="800000"/>
            <a:headEnd/>
            <a:tailEnd/>
          </a:ln>
        </p:spPr>
        <p:txBody>
          <a:bodyPr wrap="none" anchor="ctr"/>
          <a:lstStyle/>
          <a:p>
            <a:endParaRPr lang="th-TH"/>
          </a:p>
        </p:txBody>
      </p:sp>
      <p:sp>
        <p:nvSpPr>
          <p:cNvPr id="4" name="Rectangle 19"/>
          <p:cNvSpPr>
            <a:spLocks noChangeArrowheads="1"/>
          </p:cNvSpPr>
          <p:nvPr/>
        </p:nvSpPr>
        <p:spPr bwMode="auto">
          <a:xfrm>
            <a:off x="609600" y="1905000"/>
            <a:ext cx="8458200" cy="4648200"/>
          </a:xfrm>
          <a:prstGeom prst="rect">
            <a:avLst/>
          </a:prstGeom>
          <a:solidFill>
            <a:schemeClr val="bg1">
              <a:alpha val="50195"/>
            </a:schemeClr>
          </a:solidFill>
          <a:ln w="6350">
            <a:noFill/>
            <a:miter lim="800000"/>
            <a:headEnd/>
            <a:tailEnd/>
          </a:ln>
        </p:spPr>
        <p:txBody>
          <a:bodyPr wrap="none" anchor="ctr"/>
          <a:lstStyle/>
          <a:p>
            <a:endParaRPr lang="th-TH"/>
          </a:p>
        </p:txBody>
      </p:sp>
      <p:sp>
        <p:nvSpPr>
          <p:cNvPr id="5" name="Rectangle 19"/>
          <p:cNvSpPr>
            <a:spLocks noChangeArrowheads="1"/>
          </p:cNvSpPr>
          <p:nvPr/>
        </p:nvSpPr>
        <p:spPr bwMode="auto">
          <a:xfrm>
            <a:off x="762000" y="2057400"/>
            <a:ext cx="8458200" cy="4648200"/>
          </a:xfrm>
          <a:prstGeom prst="rect">
            <a:avLst/>
          </a:prstGeom>
          <a:solidFill>
            <a:schemeClr val="bg1">
              <a:alpha val="50195"/>
            </a:schemeClr>
          </a:solidFill>
          <a:ln w="6350">
            <a:noFill/>
            <a:miter lim="800000"/>
            <a:headEnd/>
            <a:tailEnd/>
          </a:ln>
        </p:spPr>
        <p:txBody>
          <a:bodyPr wrap="none" anchor="ctr"/>
          <a:lstStyle/>
          <a:p>
            <a:endParaRPr lang="th-TH" dirty="0"/>
          </a:p>
        </p:txBody>
      </p:sp>
      <p:sp>
        <p:nvSpPr>
          <p:cNvPr id="6" name="Rectangle 19"/>
          <p:cNvSpPr>
            <a:spLocks noChangeArrowheads="1"/>
          </p:cNvSpPr>
          <p:nvPr/>
        </p:nvSpPr>
        <p:spPr bwMode="auto">
          <a:xfrm>
            <a:off x="0" y="0"/>
            <a:ext cx="9372600" cy="6858000"/>
          </a:xfrm>
          <a:prstGeom prst="rect">
            <a:avLst/>
          </a:prstGeom>
          <a:solidFill>
            <a:schemeClr val="bg1">
              <a:alpha val="50195"/>
            </a:schemeClr>
          </a:solidFill>
          <a:ln w="6350">
            <a:noFill/>
            <a:miter lim="800000"/>
            <a:headEnd/>
            <a:tailEnd/>
          </a:ln>
        </p:spPr>
        <p:txBody>
          <a:bodyPr wrap="none" anchor="ctr"/>
          <a:lstStyle/>
          <a:p>
            <a:endParaRPr lang="th-TH"/>
          </a:p>
        </p:txBody>
      </p:sp>
      <p:sp>
        <p:nvSpPr>
          <p:cNvPr id="21" name="Title 20"/>
          <p:cNvSpPr>
            <a:spLocks noGrp="1"/>
          </p:cNvSpPr>
          <p:nvPr>
            <p:ph type="ctrTitle"/>
          </p:nvPr>
        </p:nvSpPr>
        <p:spPr>
          <a:solidFill>
            <a:srgbClr val="00B0F0"/>
          </a:solidFill>
        </p:spPr>
        <p:txBody>
          <a:bodyPr/>
          <a:lstStyle/>
          <a:p>
            <a:r>
              <a:rPr lang="bn-BD" dirty="0" smtClean="0">
                <a:latin typeface="NikoshBAN" pitchFamily="2" charset="0"/>
                <a:cs typeface="NikoshBAN" pitchFamily="2" charset="0"/>
              </a:rPr>
              <a:t>পর্যায় সারনির জনক-মেন্ডেলিফ</a:t>
            </a:r>
            <a:endParaRPr lang="en-US" dirty="0">
              <a:latin typeface="NikoshBAN" pitchFamily="2" charset="0"/>
              <a:cs typeface="NikoshBAN" pitchFamily="2" charset="0"/>
            </a:endParaRPr>
          </a:p>
        </p:txBody>
      </p:sp>
      <p:sp>
        <p:nvSpPr>
          <p:cNvPr id="19" name="Subtitle 18"/>
          <p:cNvSpPr>
            <a:spLocks noGrp="1"/>
          </p:cNvSpPr>
          <p:nvPr>
            <p:ph type="subTitle" idx="1"/>
          </p:nvPr>
        </p:nvSpPr>
        <p:spPr/>
        <p:txBody>
          <a:bodyPr/>
          <a:lstStyle/>
          <a:p>
            <a:endParaRPr lang="en-US"/>
          </a:p>
        </p:txBody>
      </p:sp>
      <p:sp>
        <p:nvSpPr>
          <p:cNvPr id="7" name="Footer Placeholder 1"/>
          <p:cNvSpPr>
            <a:spLocks noGrp="1"/>
          </p:cNvSpPr>
          <p:nvPr>
            <p:ph type="ftr" sz="quarter" idx="11"/>
          </p:nvPr>
        </p:nvSpPr>
        <p:spPr/>
        <p:txBody>
          <a:bodyPr/>
          <a:lstStyle/>
          <a:p>
            <a:pPr>
              <a:defRPr/>
            </a:pPr>
            <a:r>
              <a:rPr lang="en-GB"/>
              <a:t>Mike Turner, Jan. 2004</a:t>
            </a:r>
          </a:p>
        </p:txBody>
      </p:sp>
      <p:pic>
        <p:nvPicPr>
          <p:cNvPr id="8" name="Picture 14" descr="C:\Documents and Settings\Mike\My Documents\Development\Powerpoint\colpt.jpg"/>
          <p:cNvPicPr>
            <a:picLocks noChangeAspect="1" noChangeArrowheads="1"/>
          </p:cNvPicPr>
          <p:nvPr/>
        </p:nvPicPr>
        <p:blipFill>
          <a:blip r:embed="rId2" cstate="print"/>
          <a:srcRect/>
          <a:stretch>
            <a:fillRect/>
          </a:stretch>
        </p:blipFill>
        <p:spPr bwMode="auto">
          <a:xfrm>
            <a:off x="304800" y="1600200"/>
            <a:ext cx="8458200" cy="4614863"/>
          </a:xfrm>
          <a:prstGeom prst="rect">
            <a:avLst/>
          </a:prstGeom>
          <a:noFill/>
          <a:ln w="9525">
            <a:noFill/>
            <a:miter lim="800000"/>
            <a:headEnd/>
            <a:tailEnd/>
          </a:ln>
        </p:spPr>
      </p:pic>
      <p:sp>
        <p:nvSpPr>
          <p:cNvPr id="9" name="Rectangle 19"/>
          <p:cNvSpPr>
            <a:spLocks noChangeArrowheads="1"/>
          </p:cNvSpPr>
          <p:nvPr/>
        </p:nvSpPr>
        <p:spPr bwMode="auto">
          <a:xfrm>
            <a:off x="304800" y="1600200"/>
            <a:ext cx="8458200" cy="4648200"/>
          </a:xfrm>
          <a:prstGeom prst="rect">
            <a:avLst/>
          </a:prstGeom>
          <a:solidFill>
            <a:srgbClr val="00B050">
              <a:alpha val="50195"/>
            </a:srgbClr>
          </a:solidFill>
          <a:ln w="6350">
            <a:noFill/>
            <a:miter lim="800000"/>
            <a:headEnd/>
            <a:tailEnd/>
          </a:ln>
        </p:spPr>
        <p:txBody>
          <a:bodyPr wrap="none" anchor="ctr"/>
          <a:lstStyle/>
          <a:p>
            <a:endParaRPr lang="th-TH"/>
          </a:p>
        </p:txBody>
      </p:sp>
      <p:sp>
        <p:nvSpPr>
          <p:cNvPr id="11" name="Rectangle 21"/>
          <p:cNvSpPr>
            <a:spLocks noChangeArrowheads="1"/>
          </p:cNvSpPr>
          <p:nvPr/>
        </p:nvSpPr>
        <p:spPr bwMode="auto">
          <a:xfrm>
            <a:off x="6096000" y="3048000"/>
            <a:ext cx="2438400" cy="2438400"/>
          </a:xfrm>
          <a:prstGeom prst="rect">
            <a:avLst/>
          </a:prstGeom>
          <a:solidFill>
            <a:schemeClr val="bg1">
              <a:alpha val="50195"/>
            </a:schemeClr>
          </a:solidFill>
          <a:ln w="6350">
            <a:solidFill>
              <a:schemeClr val="tx1"/>
            </a:solidFill>
            <a:miter lim="800000"/>
            <a:headEnd/>
            <a:tailEnd/>
          </a:ln>
        </p:spPr>
        <p:txBody>
          <a:bodyPr wrap="none" anchor="ctr"/>
          <a:lstStyle/>
          <a:p>
            <a:pPr algn="ctr"/>
            <a:endParaRPr lang="th-TH"/>
          </a:p>
        </p:txBody>
      </p:sp>
      <p:sp>
        <p:nvSpPr>
          <p:cNvPr id="13" name="Text Box 15"/>
          <p:cNvSpPr txBox="1">
            <a:spLocks noChangeArrowheads="1"/>
          </p:cNvSpPr>
          <p:nvPr/>
        </p:nvSpPr>
        <p:spPr bwMode="auto">
          <a:xfrm>
            <a:off x="7772400" y="6400800"/>
            <a:ext cx="1190625" cy="244475"/>
          </a:xfrm>
          <a:prstGeom prst="rect">
            <a:avLst/>
          </a:prstGeom>
          <a:noFill/>
          <a:ln w="6350">
            <a:noFill/>
            <a:miter lim="800000"/>
            <a:headEnd/>
            <a:tailEnd/>
          </a:ln>
        </p:spPr>
        <p:txBody>
          <a:bodyPr wrap="none">
            <a:spAutoFit/>
          </a:bodyPr>
          <a:lstStyle/>
          <a:p>
            <a:pPr algn="ctr"/>
            <a:r>
              <a:rPr lang="en-GB" sz="1000" b="1" i="1"/>
              <a:t>Click to move on</a:t>
            </a:r>
          </a:p>
        </p:txBody>
      </p:sp>
      <p:sp>
        <p:nvSpPr>
          <p:cNvPr id="14" name="Text Box 16"/>
          <p:cNvSpPr txBox="1">
            <a:spLocks noChangeArrowheads="1"/>
          </p:cNvSpPr>
          <p:nvPr/>
        </p:nvSpPr>
        <p:spPr bwMode="auto">
          <a:xfrm>
            <a:off x="838200" y="2286000"/>
            <a:ext cx="7543800" cy="457200"/>
          </a:xfrm>
          <a:prstGeom prst="rect">
            <a:avLst/>
          </a:prstGeom>
          <a:solidFill>
            <a:schemeClr val="bg1">
              <a:alpha val="50195"/>
            </a:schemeClr>
          </a:solidFill>
          <a:ln w="6350">
            <a:noFill/>
            <a:miter lim="800000"/>
            <a:headEnd/>
            <a:tailEnd/>
          </a:ln>
        </p:spPr>
        <p:txBody>
          <a:bodyPr>
            <a:spAutoFit/>
          </a:bodyPr>
          <a:lstStyle/>
          <a:p>
            <a:r>
              <a:rPr lang="en-GB" dirty="0"/>
              <a:t>The elements were first arranged in this way by Dmitri Mendeleev, a professor at St. Petersburg University, in 1869. His arrangement was based on atomic mass.</a:t>
            </a:r>
          </a:p>
        </p:txBody>
      </p:sp>
      <p:sp>
        <p:nvSpPr>
          <p:cNvPr id="15" name="Text Box 17"/>
          <p:cNvSpPr txBox="1">
            <a:spLocks noChangeArrowheads="1"/>
          </p:cNvSpPr>
          <p:nvPr/>
        </p:nvSpPr>
        <p:spPr bwMode="auto">
          <a:xfrm>
            <a:off x="2438400" y="3124200"/>
            <a:ext cx="3505200" cy="1735138"/>
          </a:xfrm>
          <a:prstGeom prst="rect">
            <a:avLst/>
          </a:prstGeom>
          <a:solidFill>
            <a:schemeClr val="bg1">
              <a:alpha val="50195"/>
            </a:schemeClr>
          </a:solidFill>
          <a:ln w="6350">
            <a:noFill/>
            <a:miter lim="800000"/>
            <a:headEnd/>
            <a:tailEnd/>
          </a:ln>
        </p:spPr>
        <p:txBody>
          <a:bodyPr>
            <a:spAutoFit/>
          </a:bodyPr>
          <a:lstStyle/>
          <a:p>
            <a:r>
              <a:rPr lang="en-GB" dirty="0"/>
              <a:t>When Mendeleev was setting out the table, only 63 elements had been discovered. His big idea was to leave gaps for yet to be discovered elements. He was able to predict the properties of some of these elements, including silicon and boron. When his predictions were shown to be accurate his table became accepted, and it is the basis of the one we use today.</a:t>
            </a:r>
          </a:p>
        </p:txBody>
      </p:sp>
      <p:pic>
        <p:nvPicPr>
          <p:cNvPr id="16" name="Picture 18" descr="C:\Documents and Settings\Mike\My Documents\Development\Powerpoint\mend00.gif"/>
          <p:cNvPicPr>
            <a:picLocks noChangeAspect="1" noChangeArrowheads="1"/>
          </p:cNvPicPr>
          <p:nvPr/>
        </p:nvPicPr>
        <p:blipFill>
          <a:blip r:embed="rId3" cstate="print"/>
          <a:srcRect/>
          <a:stretch>
            <a:fillRect/>
          </a:stretch>
        </p:blipFill>
        <p:spPr bwMode="auto">
          <a:xfrm>
            <a:off x="762000" y="3200400"/>
            <a:ext cx="1520825" cy="2149475"/>
          </a:xfrm>
          <a:prstGeom prst="rect">
            <a:avLst/>
          </a:prstGeom>
          <a:noFill/>
          <a:ln w="9525">
            <a:noFill/>
            <a:miter lim="800000"/>
            <a:headEnd/>
            <a:tailEnd/>
          </a:ln>
        </p:spPr>
      </p:pic>
      <p:pic>
        <p:nvPicPr>
          <p:cNvPr id="17" name="Picture 20" descr="C:\Documents and Settings\Mike\My Documents\Development\Powerpoint\dimitricartoon.gif"/>
          <p:cNvPicPr>
            <a:picLocks noChangeAspect="1" noChangeArrowheads="1"/>
          </p:cNvPicPr>
          <p:nvPr/>
        </p:nvPicPr>
        <p:blipFill>
          <a:blip r:embed="rId4" cstate="print"/>
          <a:srcRect/>
          <a:stretch>
            <a:fillRect/>
          </a:stretch>
        </p:blipFill>
        <p:spPr bwMode="auto">
          <a:xfrm>
            <a:off x="6172200" y="3124200"/>
            <a:ext cx="2251075" cy="1704975"/>
          </a:xfrm>
          <a:prstGeom prst="rect">
            <a:avLst/>
          </a:prstGeom>
          <a:noFill/>
          <a:ln w="9525">
            <a:noFill/>
            <a:miter lim="800000"/>
            <a:headEnd/>
            <a:tailEnd/>
          </a:ln>
        </p:spPr>
      </p:pic>
      <p:sp>
        <p:nvSpPr>
          <p:cNvPr id="18" name="Text Box 23"/>
          <p:cNvSpPr txBox="1">
            <a:spLocks noChangeArrowheads="1"/>
          </p:cNvSpPr>
          <p:nvPr/>
        </p:nvSpPr>
        <p:spPr bwMode="auto">
          <a:xfrm>
            <a:off x="6096000" y="4876800"/>
            <a:ext cx="2362200" cy="549275"/>
          </a:xfrm>
          <a:prstGeom prst="rect">
            <a:avLst/>
          </a:prstGeom>
          <a:noFill/>
          <a:ln w="6350">
            <a:noFill/>
            <a:miter lim="800000"/>
            <a:headEnd/>
            <a:tailEnd/>
          </a:ln>
        </p:spPr>
        <p:txBody>
          <a:bodyPr>
            <a:spAutoFit/>
          </a:bodyPr>
          <a:lstStyle/>
          <a:p>
            <a:r>
              <a:rPr lang="en-GB" sz="1000"/>
              <a:t>‘Maybe one day we’ll understand why Dmitri always lays out his blocks this way!’</a:t>
            </a:r>
          </a:p>
        </p:txBody>
      </p:sp>
      <p:sp>
        <p:nvSpPr>
          <p:cNvPr id="20" name="Title 1"/>
          <p:cNvSpPr txBox="1">
            <a:spLocks/>
          </p:cNvSpPr>
          <p:nvPr/>
        </p:nvSpPr>
        <p:spPr>
          <a:xfrm>
            <a:off x="0" y="0"/>
            <a:ext cx="9296400" cy="1417638"/>
          </a:xfrm>
          <a:prstGeom prst="rect">
            <a:avLst/>
          </a:prstGeom>
          <a:solidFill>
            <a:srgbClr val="00B050"/>
          </a:solidFill>
        </p:spPr>
        <p:txBody>
          <a:bodyPr vert="horz" lIns="91440" tIns="45720" rIns="91440" bIns="45720" rtlCol="0" anchor="ctr">
            <a:normAutofit fontScale="75000" lnSpcReduction="20000"/>
          </a:bodyPr>
          <a:lstStyle/>
          <a:p>
            <a:pPr lvl="0" algn="ctr">
              <a:spcBef>
                <a:spcPct val="0"/>
              </a:spcBef>
              <a:defRPr/>
            </a:pPr>
            <a:r>
              <a:rPr lang="en-US" sz="9600" dirty="0" smtClean="0">
                <a:solidFill>
                  <a:srgbClr val="7030A0"/>
                </a:solidFill>
                <a:latin typeface="NikoshBAN" pitchFamily="2" charset="0"/>
                <a:cs typeface="NikoshBAN" pitchFamily="2" charset="0"/>
              </a:rPr>
              <a:t> </a:t>
            </a:r>
            <a:r>
              <a:rPr lang="bn-BD" sz="9600" dirty="0" smtClean="0">
                <a:solidFill>
                  <a:srgbClr val="7030A0"/>
                </a:solidFill>
                <a:latin typeface="NikoshBAN" pitchFamily="2" charset="0"/>
                <a:cs typeface="NikoshBAN" pitchFamily="2" charset="0"/>
              </a:rPr>
              <a:t>পর্যায় সারণীর জনক- মেণ্ডেলিফ</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500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p:stCondLst>
                              <p:cond delay="5500"/>
                            </p:stCondLst>
                            <p:childTnLst>
                              <p:par>
                                <p:cTn id="9" presetID="9" presetClass="entr" presetSubtype="0" fill="hold" grpId="0" nodeType="afterEffect">
                                  <p:stCondLst>
                                    <p:cond delay="5000"/>
                                  </p:stCondLst>
                                  <p:childTnLst>
                                    <p:set>
                                      <p:cBhvr>
                                        <p:cTn id="10" dur="1" fill="hold">
                                          <p:stCondLst>
                                            <p:cond delay="0"/>
                                          </p:stCondLst>
                                        </p:cTn>
                                        <p:tgtEl>
                                          <p:spTgt spid="3"/>
                                        </p:tgtEl>
                                        <p:attrNameLst>
                                          <p:attrName>style.visibility</p:attrName>
                                        </p:attrNameLst>
                                      </p:cBhvr>
                                      <p:to>
                                        <p:strVal val="visible"/>
                                      </p:to>
                                    </p:set>
                                    <p:animEffect transition="in" filter="dissolve">
                                      <p:cBhvr>
                                        <p:cTn id="11" dur="500"/>
                                        <p:tgtEl>
                                          <p:spTgt spid="3"/>
                                        </p:tgtEl>
                                      </p:cBhvr>
                                    </p:animEffect>
                                  </p:childTnLst>
                                </p:cTn>
                              </p:par>
                            </p:childTnLst>
                          </p:cTn>
                        </p:par>
                        <p:par>
                          <p:cTn id="12" fill="hold">
                            <p:stCondLst>
                              <p:cond delay="11000"/>
                            </p:stCondLst>
                            <p:childTnLst>
                              <p:par>
                                <p:cTn id="13" presetID="9" presetClass="entr" presetSubtype="0" fill="hold" grpId="0" nodeType="afterEffect">
                                  <p:stCondLst>
                                    <p:cond delay="5000"/>
                                  </p:stCondLst>
                                  <p:childTnLst>
                                    <p:set>
                                      <p:cBhvr>
                                        <p:cTn id="14" dur="1" fill="hold">
                                          <p:stCondLst>
                                            <p:cond delay="0"/>
                                          </p:stCondLst>
                                        </p:cTn>
                                        <p:tgtEl>
                                          <p:spTgt spid="4"/>
                                        </p:tgtEl>
                                        <p:attrNameLst>
                                          <p:attrName>style.visibility</p:attrName>
                                        </p:attrNameLst>
                                      </p:cBhvr>
                                      <p:to>
                                        <p:strVal val="visible"/>
                                      </p:to>
                                    </p:set>
                                    <p:animEffect transition="in" filter="dissolve">
                                      <p:cBhvr>
                                        <p:cTn id="15" dur="500"/>
                                        <p:tgtEl>
                                          <p:spTgt spid="4"/>
                                        </p:tgtEl>
                                      </p:cBhvr>
                                    </p:animEffect>
                                  </p:childTnLst>
                                </p:cTn>
                              </p:par>
                            </p:childTnLst>
                          </p:cTn>
                        </p:par>
                        <p:par>
                          <p:cTn id="16" fill="hold">
                            <p:stCondLst>
                              <p:cond delay="16500"/>
                            </p:stCondLst>
                            <p:childTnLst>
                              <p:par>
                                <p:cTn id="17" presetID="9" presetClass="entr" presetSubtype="0" fill="hold" grpId="0" nodeType="afterEffect">
                                  <p:stCondLst>
                                    <p:cond delay="5000"/>
                                  </p:stCondLst>
                                  <p:childTnLst>
                                    <p:set>
                                      <p:cBhvr>
                                        <p:cTn id="18" dur="1" fill="hold">
                                          <p:stCondLst>
                                            <p:cond delay="0"/>
                                          </p:stCondLst>
                                        </p:cTn>
                                        <p:tgtEl>
                                          <p:spTgt spid="5"/>
                                        </p:tgtEl>
                                        <p:attrNameLst>
                                          <p:attrName>style.visibility</p:attrName>
                                        </p:attrNameLst>
                                      </p:cBhvr>
                                      <p:to>
                                        <p:strVal val="visible"/>
                                      </p:to>
                                    </p:set>
                                    <p:animEffect transition="in" filter="dissolve">
                                      <p:cBhvr>
                                        <p:cTn id="19" dur="500"/>
                                        <p:tgtEl>
                                          <p:spTgt spid="5"/>
                                        </p:tgtEl>
                                      </p:cBhvr>
                                    </p:animEffect>
                                  </p:childTnLst>
                                </p:cTn>
                              </p:par>
                            </p:childTnLst>
                          </p:cTn>
                        </p:par>
                        <p:par>
                          <p:cTn id="20" fill="hold">
                            <p:stCondLst>
                              <p:cond delay="22000"/>
                            </p:stCondLst>
                            <p:childTnLst>
                              <p:par>
                                <p:cTn id="21" presetID="9" presetClass="entr" presetSubtype="0" fill="hold" grpId="0" nodeType="afterEffect">
                                  <p:stCondLst>
                                    <p:cond delay="5000"/>
                                  </p:stCondLst>
                                  <p:childTnLst>
                                    <p:set>
                                      <p:cBhvr>
                                        <p:cTn id="22" dur="1" fill="hold">
                                          <p:stCondLst>
                                            <p:cond delay="0"/>
                                          </p:stCondLst>
                                        </p:cTn>
                                        <p:tgtEl>
                                          <p:spTgt spid="6"/>
                                        </p:tgtEl>
                                        <p:attrNameLst>
                                          <p:attrName>style.visibility</p:attrName>
                                        </p:attrNameLst>
                                      </p:cBhvr>
                                      <p:to>
                                        <p:strVal val="visible"/>
                                      </p:to>
                                    </p:set>
                                    <p:animEffect transition="in" filter="dissolve">
                                      <p:cBhvr>
                                        <p:cTn id="23" dur="500"/>
                                        <p:tgtEl>
                                          <p:spTgt spid="6"/>
                                        </p:tgtEl>
                                      </p:cBhvr>
                                    </p:animEffect>
                                  </p:childTnLst>
                                </p:cTn>
                              </p:par>
                            </p:childTnLst>
                          </p:cTn>
                        </p:par>
                        <p:par>
                          <p:cTn id="24" fill="hold">
                            <p:stCondLst>
                              <p:cond delay="27500"/>
                            </p:stCondLst>
                            <p:childTnLst>
                              <p:par>
                                <p:cTn id="25" presetID="5" presetClass="entr" presetSubtype="10" fill="hold" nodeType="afterEffect">
                                  <p:stCondLst>
                                    <p:cond delay="2000"/>
                                  </p:stCondLst>
                                  <p:childTnLst>
                                    <p:set>
                                      <p:cBhvr>
                                        <p:cTn id="26" dur="1" fill="hold">
                                          <p:stCondLst>
                                            <p:cond delay="0"/>
                                          </p:stCondLst>
                                        </p:cTn>
                                        <p:tgtEl>
                                          <p:spTgt spid="8"/>
                                        </p:tgtEl>
                                        <p:attrNameLst>
                                          <p:attrName>style.visibility</p:attrName>
                                        </p:attrNameLst>
                                      </p:cBhvr>
                                      <p:to>
                                        <p:strVal val="visible"/>
                                      </p:to>
                                    </p:set>
                                    <p:animEffect transition="in" filter="checkerboard(across)">
                                      <p:cBhvr>
                                        <p:cTn id="27" dur="500"/>
                                        <p:tgtEl>
                                          <p:spTgt spid="8"/>
                                        </p:tgtEl>
                                      </p:cBhvr>
                                    </p:animEffect>
                                  </p:childTnLst>
                                </p:cTn>
                              </p:par>
                            </p:childTnLst>
                          </p:cTn>
                        </p:par>
                        <p:par>
                          <p:cTn id="28" fill="hold">
                            <p:stCondLst>
                              <p:cond delay="30000"/>
                            </p:stCondLst>
                            <p:childTnLst>
                              <p:par>
                                <p:cTn id="29" presetID="9" presetClass="entr" presetSubtype="0" fill="hold" grpId="0" nodeType="afterEffect">
                                  <p:stCondLst>
                                    <p:cond delay="5000"/>
                                  </p:stCondLst>
                                  <p:childTnLst>
                                    <p:set>
                                      <p:cBhvr>
                                        <p:cTn id="30" dur="1" fill="hold">
                                          <p:stCondLst>
                                            <p:cond delay="0"/>
                                          </p:stCondLst>
                                        </p:cTn>
                                        <p:tgtEl>
                                          <p:spTgt spid="9"/>
                                        </p:tgtEl>
                                        <p:attrNameLst>
                                          <p:attrName>style.visibility</p:attrName>
                                        </p:attrNameLst>
                                      </p:cBhvr>
                                      <p:to>
                                        <p:strVal val="visible"/>
                                      </p:to>
                                    </p:set>
                                    <p:animEffect transition="in" filter="dissolve">
                                      <p:cBhvr>
                                        <p:cTn id="31" dur="500"/>
                                        <p:tgtEl>
                                          <p:spTgt spid="9"/>
                                        </p:tgtEl>
                                      </p:cBhvr>
                                    </p:animEffect>
                                  </p:childTnLst>
                                </p:cTn>
                              </p:par>
                            </p:childTnLst>
                          </p:cTn>
                        </p:par>
                        <p:par>
                          <p:cTn id="32" fill="hold">
                            <p:stCondLst>
                              <p:cond delay="35500"/>
                            </p:stCondLst>
                            <p:childTnLst>
                              <p:par>
                                <p:cTn id="33" presetID="9" presetClass="entr" presetSubtype="0" fill="hold" grpId="0" nodeType="afterEffect">
                                  <p:stCondLst>
                                    <p:cond delay="2000"/>
                                  </p:stCondLst>
                                  <p:childTnLst>
                                    <p:set>
                                      <p:cBhvr>
                                        <p:cTn id="34" dur="1" fill="hold">
                                          <p:stCondLst>
                                            <p:cond delay="0"/>
                                          </p:stCondLst>
                                        </p:cTn>
                                        <p:tgtEl>
                                          <p:spTgt spid="14"/>
                                        </p:tgtEl>
                                        <p:attrNameLst>
                                          <p:attrName>style.visibility</p:attrName>
                                        </p:attrNameLst>
                                      </p:cBhvr>
                                      <p:to>
                                        <p:strVal val="visible"/>
                                      </p:to>
                                    </p:set>
                                    <p:animEffect transition="in" filter="dissolve">
                                      <p:cBhvr>
                                        <p:cTn id="35" dur="500"/>
                                        <p:tgtEl>
                                          <p:spTgt spid="14"/>
                                        </p:tgtEl>
                                      </p:cBhvr>
                                    </p:animEffect>
                                  </p:childTnLst>
                                </p:cTn>
                              </p:par>
                            </p:childTnLst>
                          </p:cTn>
                        </p:par>
                        <p:par>
                          <p:cTn id="36" fill="hold">
                            <p:stCondLst>
                              <p:cond delay="38000"/>
                            </p:stCondLst>
                            <p:childTnLst>
                              <p:par>
                                <p:cTn id="37" presetID="9" presetClass="entr" presetSubtype="0" fill="hold" nodeType="afterEffect">
                                  <p:stCondLst>
                                    <p:cond delay="3000"/>
                                  </p:stCondLst>
                                  <p:childTnLst>
                                    <p:set>
                                      <p:cBhvr>
                                        <p:cTn id="38" dur="1" fill="hold">
                                          <p:stCondLst>
                                            <p:cond delay="0"/>
                                          </p:stCondLst>
                                        </p:cTn>
                                        <p:tgtEl>
                                          <p:spTgt spid="16"/>
                                        </p:tgtEl>
                                        <p:attrNameLst>
                                          <p:attrName>style.visibility</p:attrName>
                                        </p:attrNameLst>
                                      </p:cBhvr>
                                      <p:to>
                                        <p:strVal val="visible"/>
                                      </p:to>
                                    </p:set>
                                    <p:animEffect transition="in" filter="dissolve">
                                      <p:cBhvr>
                                        <p:cTn id="39" dur="500"/>
                                        <p:tgtEl>
                                          <p:spTgt spid="16"/>
                                        </p:tgtEl>
                                      </p:cBhvr>
                                    </p:animEffect>
                                  </p:childTnLst>
                                </p:cTn>
                              </p:par>
                            </p:childTnLst>
                          </p:cTn>
                        </p:par>
                        <p:par>
                          <p:cTn id="40" fill="hold">
                            <p:stCondLst>
                              <p:cond delay="41500"/>
                            </p:stCondLst>
                            <p:childTnLst>
                              <p:par>
                                <p:cTn id="41" presetID="9" presetClass="entr" presetSubtype="0" fill="hold" grpId="0" nodeType="afterEffect">
                                  <p:stCondLst>
                                    <p:cond delay="5000"/>
                                  </p:stCondLst>
                                  <p:childTnLst>
                                    <p:set>
                                      <p:cBhvr>
                                        <p:cTn id="42" dur="1" fill="hold">
                                          <p:stCondLst>
                                            <p:cond delay="0"/>
                                          </p:stCondLst>
                                        </p:cTn>
                                        <p:tgtEl>
                                          <p:spTgt spid="15"/>
                                        </p:tgtEl>
                                        <p:attrNameLst>
                                          <p:attrName>style.visibility</p:attrName>
                                        </p:attrNameLst>
                                      </p:cBhvr>
                                      <p:to>
                                        <p:strVal val="visible"/>
                                      </p:to>
                                    </p:set>
                                    <p:animEffect transition="in" filter="dissolve">
                                      <p:cBhvr>
                                        <p:cTn id="43" dur="500"/>
                                        <p:tgtEl>
                                          <p:spTgt spid="15"/>
                                        </p:tgtEl>
                                      </p:cBhvr>
                                    </p:animEffect>
                                  </p:childTnLst>
                                </p:cTn>
                              </p:par>
                            </p:childTnLst>
                          </p:cTn>
                        </p:par>
                        <p:par>
                          <p:cTn id="44" fill="hold">
                            <p:stCondLst>
                              <p:cond delay="47000"/>
                            </p:stCondLst>
                            <p:childTnLst>
                              <p:par>
                                <p:cTn id="45" presetID="9" presetClass="entr" presetSubtype="0" fill="hold" grpId="0" nodeType="afterEffect">
                                  <p:stCondLst>
                                    <p:cond delay="6000"/>
                                  </p:stCondLst>
                                  <p:childTnLst>
                                    <p:set>
                                      <p:cBhvr>
                                        <p:cTn id="46" dur="1" fill="hold">
                                          <p:stCondLst>
                                            <p:cond delay="0"/>
                                          </p:stCondLst>
                                        </p:cTn>
                                        <p:tgtEl>
                                          <p:spTgt spid="11"/>
                                        </p:tgtEl>
                                        <p:attrNameLst>
                                          <p:attrName>style.visibility</p:attrName>
                                        </p:attrNameLst>
                                      </p:cBhvr>
                                      <p:to>
                                        <p:strVal val="visible"/>
                                      </p:to>
                                    </p:set>
                                    <p:animEffect transition="in" filter="dissolve">
                                      <p:cBhvr>
                                        <p:cTn id="47" dur="500"/>
                                        <p:tgtEl>
                                          <p:spTgt spid="11"/>
                                        </p:tgtEl>
                                      </p:cBhvr>
                                    </p:animEffect>
                                  </p:childTnLst>
                                </p:cTn>
                              </p:par>
                            </p:childTnLst>
                          </p:cTn>
                        </p:par>
                        <p:par>
                          <p:cTn id="48" fill="hold">
                            <p:stCondLst>
                              <p:cond delay="53500"/>
                            </p:stCondLst>
                            <p:childTnLst>
                              <p:par>
                                <p:cTn id="49" presetID="9" presetClass="entr" presetSubtype="0" fill="hold" nodeType="afterEffect">
                                  <p:stCondLst>
                                    <p:cond delay="1000"/>
                                  </p:stCondLst>
                                  <p:childTnLst>
                                    <p:set>
                                      <p:cBhvr>
                                        <p:cTn id="50" dur="1" fill="hold">
                                          <p:stCondLst>
                                            <p:cond delay="0"/>
                                          </p:stCondLst>
                                        </p:cTn>
                                        <p:tgtEl>
                                          <p:spTgt spid="17"/>
                                        </p:tgtEl>
                                        <p:attrNameLst>
                                          <p:attrName>style.visibility</p:attrName>
                                        </p:attrNameLst>
                                      </p:cBhvr>
                                      <p:to>
                                        <p:strVal val="visible"/>
                                      </p:to>
                                    </p:set>
                                    <p:animEffect transition="in" filter="dissolve">
                                      <p:cBhvr>
                                        <p:cTn id="51" dur="500"/>
                                        <p:tgtEl>
                                          <p:spTgt spid="17"/>
                                        </p:tgtEl>
                                      </p:cBhvr>
                                    </p:animEffect>
                                  </p:childTnLst>
                                </p:cTn>
                              </p:par>
                            </p:childTnLst>
                          </p:cTn>
                        </p:par>
                        <p:par>
                          <p:cTn id="52" fill="hold">
                            <p:stCondLst>
                              <p:cond delay="55000"/>
                            </p:stCondLst>
                            <p:childTnLst>
                              <p:par>
                                <p:cTn id="53" presetID="9" presetClass="entr" presetSubtype="0" fill="hold" grpId="0" nodeType="after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dissolve">
                                      <p:cBhvr>
                                        <p:cTn id="55" dur="500"/>
                                        <p:tgtEl>
                                          <p:spTgt spid="18"/>
                                        </p:tgtEl>
                                      </p:cBhvr>
                                    </p:animEffect>
                                  </p:childTnLst>
                                </p:cTn>
                              </p:par>
                            </p:childTnLst>
                          </p:cTn>
                        </p:par>
                        <p:par>
                          <p:cTn id="56" fill="hold">
                            <p:stCondLst>
                              <p:cond delay="55500"/>
                            </p:stCondLst>
                            <p:childTnLst>
                              <p:par>
                                <p:cTn id="57" presetID="9" presetClass="entr" presetSubtype="0" fill="hold" grpId="0" nodeType="afterEffect">
                                  <p:stCondLst>
                                    <p:cond delay="5000"/>
                                  </p:stCondLst>
                                  <p:childTnLst>
                                    <p:set>
                                      <p:cBhvr>
                                        <p:cTn id="58" dur="1" fill="hold">
                                          <p:stCondLst>
                                            <p:cond delay="0"/>
                                          </p:stCondLst>
                                        </p:cTn>
                                        <p:tgtEl>
                                          <p:spTgt spid="13"/>
                                        </p:tgtEl>
                                        <p:attrNameLst>
                                          <p:attrName>style.visibility</p:attrName>
                                        </p:attrNameLst>
                                      </p:cBhvr>
                                      <p:to>
                                        <p:strVal val="visible"/>
                                      </p:to>
                                    </p:set>
                                    <p:animEffect transition="in" filter="dissolve">
                                      <p:cBhvr>
                                        <p:cTn id="59" dur="500"/>
                                        <p:tgtEl>
                                          <p:spTgt spid="13"/>
                                        </p:tgtEl>
                                      </p:cBhvr>
                                    </p:animEffect>
                                  </p:childTnLst>
                                </p:cTn>
                              </p:par>
                            </p:childTnLst>
                          </p:cTn>
                        </p:par>
                      </p:childTnLst>
                    </p:cTn>
                  </p:par>
                  <p:par>
                    <p:cTn id="60" fill="hold">
                      <p:stCondLst>
                        <p:cond delay="indefinite"/>
                      </p:stCondLst>
                      <p:childTnLst>
                        <p:par>
                          <p:cTn id="61" fill="hold">
                            <p:stCondLst>
                              <p:cond delay="0"/>
                            </p:stCondLst>
                            <p:childTnLst>
                              <p:par>
                                <p:cTn id="62" presetID="21" presetClass="entr" presetSubtype="4" fill="hold" grpId="0" nodeType="clickEffect">
                                  <p:stCondLst>
                                    <p:cond delay="0"/>
                                  </p:stCondLst>
                                  <p:childTnLst>
                                    <p:set>
                                      <p:cBhvr>
                                        <p:cTn id="63" dur="1" fill="hold">
                                          <p:stCondLst>
                                            <p:cond delay="0"/>
                                          </p:stCondLst>
                                        </p:cTn>
                                        <p:tgtEl>
                                          <p:spTgt spid="20"/>
                                        </p:tgtEl>
                                        <p:attrNameLst>
                                          <p:attrName>style.visibility</p:attrName>
                                        </p:attrNameLst>
                                      </p:cBhvr>
                                      <p:to>
                                        <p:strVal val="visible"/>
                                      </p:to>
                                    </p:set>
                                    <p:animEffect transition="in" filter="wheel(4)">
                                      <p:cBhvr>
                                        <p:cTn id="64" dur="2000"/>
                                        <p:tgtEl>
                                          <p:spTgt spid="20"/>
                                        </p:tgtEl>
                                      </p:cBhvr>
                                    </p:animEffect>
                                  </p:childTnLst>
                                </p:cTn>
                              </p:par>
                            </p:childTnLst>
                          </p:cTn>
                        </p:par>
                      </p:childTnLst>
                    </p:cTn>
                  </p:par>
                  <p:par>
                    <p:cTn id="65" fill="hold">
                      <p:stCondLst>
                        <p:cond delay="indefinite"/>
                      </p:stCondLst>
                      <p:childTnLst>
                        <p:par>
                          <p:cTn id="66" fill="hold">
                            <p:stCondLst>
                              <p:cond delay="0"/>
                            </p:stCondLst>
                            <p:childTnLst>
                              <p:par>
                                <p:cTn id="67" presetID="21" presetClass="entr" presetSubtype="4" fill="hold" grpId="1" nodeType="clickEffect">
                                  <p:stCondLst>
                                    <p:cond delay="0"/>
                                  </p:stCondLst>
                                  <p:childTnLst>
                                    <p:set>
                                      <p:cBhvr>
                                        <p:cTn id="68" dur="1" fill="hold">
                                          <p:stCondLst>
                                            <p:cond delay="0"/>
                                          </p:stCondLst>
                                        </p:cTn>
                                        <p:tgtEl>
                                          <p:spTgt spid="9"/>
                                        </p:tgtEl>
                                        <p:attrNameLst>
                                          <p:attrName>style.visibility</p:attrName>
                                        </p:attrNameLst>
                                      </p:cBhvr>
                                      <p:to>
                                        <p:strVal val="visible"/>
                                      </p:to>
                                    </p:set>
                                    <p:animEffect transition="in" filter="wheel(4)">
                                      <p:cBhvr>
                                        <p:cTn id="69" dur="2000"/>
                                        <p:tgtEl>
                                          <p:spTgt spid="9"/>
                                        </p:tgtEl>
                                      </p:cBhvr>
                                    </p:animEffect>
                                  </p:childTnLst>
                                </p:cTn>
                              </p:par>
                            </p:childTnLst>
                          </p:cTn>
                        </p:par>
                      </p:childTnLst>
                    </p:cTn>
                  </p:par>
                  <p:par>
                    <p:cTn id="70" fill="hold">
                      <p:stCondLst>
                        <p:cond delay="indefinite"/>
                      </p:stCondLst>
                      <p:childTnLst>
                        <p:par>
                          <p:cTn id="71" fill="hold">
                            <p:stCondLst>
                              <p:cond delay="0"/>
                            </p:stCondLst>
                            <p:childTnLst>
                              <p:par>
                                <p:cTn id="72" presetID="21" presetClass="entr" presetSubtype="4" fill="hold" grpId="1" nodeType="click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wheel(4)">
                                      <p:cBhvr>
                                        <p:cTn id="74" dur="2000"/>
                                        <p:tgtEl>
                                          <p:spTgt spid="20"/>
                                        </p:tgtEl>
                                      </p:cBhvr>
                                    </p:animEffect>
                                  </p:childTnLst>
                                </p:cTn>
                              </p:par>
                            </p:childTnLst>
                          </p:cTn>
                        </p:par>
                      </p:childTnLst>
                    </p:cTn>
                  </p:par>
                  <p:par>
                    <p:cTn id="75" fill="hold">
                      <p:stCondLst>
                        <p:cond delay="indefinite"/>
                      </p:stCondLst>
                      <p:childTnLst>
                        <p:par>
                          <p:cTn id="76" fill="hold">
                            <p:stCondLst>
                              <p:cond delay="0"/>
                            </p:stCondLst>
                            <p:childTnLst>
                              <p:par>
                                <p:cTn id="77" presetID="21" presetClass="entr" presetSubtype="4" fill="hold" grpId="2" nodeType="clickEffect">
                                  <p:stCondLst>
                                    <p:cond delay="0"/>
                                  </p:stCondLst>
                                  <p:childTnLst>
                                    <p:set>
                                      <p:cBhvr>
                                        <p:cTn id="78" dur="1" fill="hold">
                                          <p:stCondLst>
                                            <p:cond delay="0"/>
                                          </p:stCondLst>
                                        </p:cTn>
                                        <p:tgtEl>
                                          <p:spTgt spid="9"/>
                                        </p:tgtEl>
                                        <p:attrNameLst>
                                          <p:attrName>style.visibility</p:attrName>
                                        </p:attrNameLst>
                                      </p:cBhvr>
                                      <p:to>
                                        <p:strVal val="visible"/>
                                      </p:to>
                                    </p:set>
                                    <p:animEffect transition="in" filter="wheel(4)">
                                      <p:cBhvr>
                                        <p:cTn id="79" dur="2000"/>
                                        <p:tgtEl>
                                          <p:spTgt spid="9"/>
                                        </p:tgtEl>
                                      </p:cBhvr>
                                    </p:animEffect>
                                  </p:childTnLst>
                                </p:cTn>
                              </p:par>
                            </p:childTnLst>
                          </p:cTn>
                        </p:par>
                      </p:childTnLst>
                    </p:cTn>
                  </p:par>
                  <p:par>
                    <p:cTn id="80" fill="hold">
                      <p:stCondLst>
                        <p:cond delay="indefinite"/>
                      </p:stCondLst>
                      <p:childTnLst>
                        <p:par>
                          <p:cTn id="81" fill="hold">
                            <p:stCondLst>
                              <p:cond delay="0"/>
                            </p:stCondLst>
                            <p:childTnLst>
                              <p:par>
                                <p:cTn id="82" presetID="30" presetClass="entr" presetSubtype="0" fill="hold" nodeType="clickEffect">
                                  <p:stCondLst>
                                    <p:cond delay="0"/>
                                  </p:stCondLst>
                                  <p:childTnLst>
                                    <p:set>
                                      <p:cBhvr>
                                        <p:cTn id="83" dur="1" fill="hold">
                                          <p:stCondLst>
                                            <p:cond delay="0"/>
                                          </p:stCondLst>
                                        </p:cTn>
                                        <p:tgtEl>
                                          <p:spTgt spid="16"/>
                                        </p:tgtEl>
                                        <p:attrNameLst>
                                          <p:attrName>style.visibility</p:attrName>
                                        </p:attrNameLst>
                                      </p:cBhvr>
                                      <p:to>
                                        <p:strVal val="visible"/>
                                      </p:to>
                                    </p:set>
                                    <p:animEffect transition="in" filter="fade">
                                      <p:cBhvr>
                                        <p:cTn id="84" dur="800" decel="100000"/>
                                        <p:tgtEl>
                                          <p:spTgt spid="16"/>
                                        </p:tgtEl>
                                      </p:cBhvr>
                                    </p:animEffect>
                                    <p:anim calcmode="lin" valueType="num">
                                      <p:cBhvr>
                                        <p:cTn id="85" dur="800" decel="100000" fill="hold"/>
                                        <p:tgtEl>
                                          <p:spTgt spid="16"/>
                                        </p:tgtEl>
                                        <p:attrNameLst>
                                          <p:attrName>style.rotation</p:attrName>
                                        </p:attrNameLst>
                                      </p:cBhvr>
                                      <p:tavLst>
                                        <p:tav tm="0">
                                          <p:val>
                                            <p:fltVal val="-90"/>
                                          </p:val>
                                        </p:tav>
                                        <p:tav tm="100000">
                                          <p:val>
                                            <p:fltVal val="0"/>
                                          </p:val>
                                        </p:tav>
                                      </p:tavLst>
                                    </p:anim>
                                    <p:anim calcmode="lin" valueType="num">
                                      <p:cBhvr>
                                        <p:cTn id="86" dur="800" decel="100000" fill="hold"/>
                                        <p:tgtEl>
                                          <p:spTgt spid="16"/>
                                        </p:tgtEl>
                                        <p:attrNameLst>
                                          <p:attrName>ppt_x</p:attrName>
                                        </p:attrNameLst>
                                      </p:cBhvr>
                                      <p:tavLst>
                                        <p:tav tm="0">
                                          <p:val>
                                            <p:strVal val="#ppt_x+0.4"/>
                                          </p:val>
                                        </p:tav>
                                        <p:tav tm="100000">
                                          <p:val>
                                            <p:strVal val="#ppt_x-0.05"/>
                                          </p:val>
                                        </p:tav>
                                      </p:tavLst>
                                    </p:anim>
                                    <p:anim calcmode="lin" valueType="num">
                                      <p:cBhvr>
                                        <p:cTn id="87" dur="800" decel="100000" fill="hold"/>
                                        <p:tgtEl>
                                          <p:spTgt spid="16"/>
                                        </p:tgtEl>
                                        <p:attrNameLst>
                                          <p:attrName>ppt_y</p:attrName>
                                        </p:attrNameLst>
                                      </p:cBhvr>
                                      <p:tavLst>
                                        <p:tav tm="0">
                                          <p:val>
                                            <p:strVal val="#ppt_y-0.4"/>
                                          </p:val>
                                        </p:tav>
                                        <p:tav tm="100000">
                                          <p:val>
                                            <p:strVal val="#ppt_y+0.1"/>
                                          </p:val>
                                        </p:tav>
                                      </p:tavLst>
                                    </p:anim>
                                    <p:anim calcmode="lin" valueType="num">
                                      <p:cBhvr>
                                        <p:cTn id="88" dur="200" accel="100000" fill="hold">
                                          <p:stCondLst>
                                            <p:cond delay="800"/>
                                          </p:stCondLst>
                                        </p:cTn>
                                        <p:tgtEl>
                                          <p:spTgt spid="16"/>
                                        </p:tgtEl>
                                        <p:attrNameLst>
                                          <p:attrName>ppt_x</p:attrName>
                                        </p:attrNameLst>
                                      </p:cBhvr>
                                      <p:tavLst>
                                        <p:tav tm="0">
                                          <p:val>
                                            <p:strVal val="#ppt_x-0.05"/>
                                          </p:val>
                                        </p:tav>
                                        <p:tav tm="100000">
                                          <p:val>
                                            <p:strVal val="#ppt_x"/>
                                          </p:val>
                                        </p:tav>
                                      </p:tavLst>
                                    </p:anim>
                                    <p:anim calcmode="lin" valueType="num">
                                      <p:cBhvr>
                                        <p:cTn id="89" dur="200" accel="100000" fill="hold">
                                          <p:stCondLst>
                                            <p:cond delay="800"/>
                                          </p:stCondLst>
                                        </p:cTn>
                                        <p:tgtEl>
                                          <p:spTgt spid="16"/>
                                        </p:tgtEl>
                                        <p:attrNameLst>
                                          <p:attrName>ppt_y</p:attrName>
                                        </p:attrNameLst>
                                      </p:cBhvr>
                                      <p:tavLst>
                                        <p:tav tm="0">
                                          <p:val>
                                            <p:strVal val="#ppt_y+0.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2" presetClass="entr" presetSubtype="4" fill="hold" grpId="1" nodeType="clickEffect">
                                  <p:stCondLst>
                                    <p:cond delay="0"/>
                                  </p:stCondLst>
                                  <p:childTnLst>
                                    <p:set>
                                      <p:cBhvr>
                                        <p:cTn id="93" dur="1" fill="hold">
                                          <p:stCondLst>
                                            <p:cond delay="0"/>
                                          </p:stCondLst>
                                        </p:cTn>
                                        <p:tgtEl>
                                          <p:spTgt spid="18"/>
                                        </p:tgtEl>
                                        <p:attrNameLst>
                                          <p:attrName>style.visibility</p:attrName>
                                        </p:attrNameLst>
                                      </p:cBhvr>
                                      <p:to>
                                        <p:strVal val="visible"/>
                                      </p:to>
                                    </p:set>
                                    <p:anim calcmode="lin" valueType="num">
                                      <p:cBhvr additive="base">
                                        <p:cTn id="94" dur="500" fill="hold"/>
                                        <p:tgtEl>
                                          <p:spTgt spid="18"/>
                                        </p:tgtEl>
                                        <p:attrNameLst>
                                          <p:attrName>ppt_x</p:attrName>
                                        </p:attrNameLst>
                                      </p:cBhvr>
                                      <p:tavLst>
                                        <p:tav tm="0">
                                          <p:val>
                                            <p:strVal val="#ppt_x"/>
                                          </p:val>
                                        </p:tav>
                                        <p:tav tm="100000">
                                          <p:val>
                                            <p:strVal val="#ppt_x"/>
                                          </p:val>
                                        </p:tav>
                                      </p:tavLst>
                                    </p:anim>
                                    <p:anim calcmode="lin" valueType="num">
                                      <p:cBhvr additive="base">
                                        <p:cTn id="9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21" presetClass="entr" presetSubtype="4" fill="hold" nodeType="clickEffect">
                                  <p:stCondLst>
                                    <p:cond delay="0"/>
                                  </p:stCondLst>
                                  <p:childTnLst>
                                    <p:set>
                                      <p:cBhvr>
                                        <p:cTn id="99" dur="1" fill="hold">
                                          <p:stCondLst>
                                            <p:cond delay="0"/>
                                          </p:stCondLst>
                                        </p:cTn>
                                        <p:tgtEl>
                                          <p:spTgt spid="17"/>
                                        </p:tgtEl>
                                        <p:attrNameLst>
                                          <p:attrName>style.visibility</p:attrName>
                                        </p:attrNameLst>
                                      </p:cBhvr>
                                      <p:to>
                                        <p:strVal val="visible"/>
                                      </p:to>
                                    </p:set>
                                    <p:animEffect transition="in" filter="wheel(4)">
                                      <p:cBhvr>
                                        <p:cTn id="100"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9" grpId="0" animBg="1"/>
      <p:bldP spid="9" grpId="1" animBg="1"/>
      <p:bldP spid="9" grpId="2" animBg="1"/>
      <p:bldP spid="11" grpId="0" animBg="1" autoUpdateAnimBg="0"/>
      <p:bldP spid="13" grpId="0" autoUpdateAnimBg="0"/>
      <p:bldP spid="14" grpId="0" animBg="1" autoUpdateAnimBg="0"/>
      <p:bldP spid="15" grpId="0" animBg="1" autoUpdateAnimBg="0"/>
      <p:bldP spid="18" grpId="0" autoUpdateAnimBg="0"/>
      <p:bldP spid="18" grpId="1"/>
      <p:bldP spid="20" grpId="0" animBg="1"/>
      <p:bldP spid="20"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1"/>
          <p:cNvSpPr>
            <a:spLocks noGrp="1"/>
          </p:cNvSpPr>
          <p:nvPr>
            <p:ph type="ftr" sz="quarter" idx="10"/>
          </p:nvPr>
        </p:nvSpPr>
        <p:spPr/>
        <p:txBody>
          <a:bodyPr/>
          <a:lstStyle/>
          <a:p>
            <a:pPr>
              <a:defRPr/>
            </a:pPr>
            <a:r>
              <a:rPr lang="en-GB"/>
              <a:t>Mike Turner, Jan. 2004</a:t>
            </a:r>
          </a:p>
        </p:txBody>
      </p:sp>
      <p:pic>
        <p:nvPicPr>
          <p:cNvPr id="9222" name="Picture 6" descr="C:\Documents and Settings\Mike\My Documents\Development\Powerpoint\colpt.jpg"/>
          <p:cNvPicPr>
            <a:picLocks noChangeAspect="1" noChangeArrowheads="1"/>
          </p:cNvPicPr>
          <p:nvPr/>
        </p:nvPicPr>
        <p:blipFill>
          <a:blip r:embed="rId2" cstate="print"/>
          <a:srcRect/>
          <a:stretch>
            <a:fillRect/>
          </a:stretch>
        </p:blipFill>
        <p:spPr bwMode="auto">
          <a:xfrm>
            <a:off x="457200" y="1676400"/>
            <a:ext cx="8458200" cy="4614863"/>
          </a:xfrm>
          <a:prstGeom prst="rect">
            <a:avLst/>
          </a:prstGeom>
          <a:solidFill>
            <a:srgbClr val="00B05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7172" name="Text Box 7"/>
          <p:cNvSpPr txBox="1">
            <a:spLocks noChangeArrowheads="1"/>
          </p:cNvSpPr>
          <p:nvPr/>
        </p:nvSpPr>
        <p:spPr bwMode="auto">
          <a:xfrm>
            <a:off x="533400" y="457200"/>
            <a:ext cx="5656263" cy="396875"/>
          </a:xfrm>
          <a:prstGeom prst="rect">
            <a:avLst/>
          </a:prstGeom>
          <a:noFill/>
          <a:ln w="9525">
            <a:noFill/>
            <a:miter lim="800000"/>
            <a:headEnd/>
            <a:tailEnd/>
          </a:ln>
        </p:spPr>
        <p:txBody>
          <a:bodyPr wrap="none">
            <a:spAutoFit/>
          </a:bodyPr>
          <a:lstStyle/>
          <a:p>
            <a:r>
              <a:rPr lang="en-GB" sz="2000">
                <a:solidFill>
                  <a:schemeClr val="tx1"/>
                </a:solidFill>
                <a:latin typeface="Arial" charset="0"/>
              </a:rPr>
              <a:t>Arranging the Elements : Metals and Non-Metals</a:t>
            </a:r>
          </a:p>
        </p:txBody>
      </p:sp>
      <p:sp>
        <p:nvSpPr>
          <p:cNvPr id="9224" name="Text Box 8"/>
          <p:cNvSpPr txBox="1">
            <a:spLocks noChangeArrowheads="1"/>
          </p:cNvSpPr>
          <p:nvPr/>
        </p:nvSpPr>
        <p:spPr bwMode="auto">
          <a:xfrm>
            <a:off x="609600" y="1066800"/>
            <a:ext cx="7145338" cy="457200"/>
          </a:xfrm>
          <a:prstGeom prst="rect">
            <a:avLst/>
          </a:prstGeom>
          <a:noFill/>
          <a:ln w="6350">
            <a:noFill/>
            <a:miter lim="800000"/>
            <a:headEnd/>
            <a:tailEnd/>
          </a:ln>
        </p:spPr>
        <p:txBody>
          <a:bodyPr wrap="none">
            <a:spAutoFit/>
          </a:bodyPr>
          <a:lstStyle/>
          <a:p>
            <a:r>
              <a:rPr lang="en-GB"/>
              <a:t>Most of the elements are metals. The non-metals are found to the top right of the periodic table.</a:t>
            </a:r>
          </a:p>
          <a:p>
            <a:r>
              <a:rPr lang="en-GB"/>
              <a:t>The metals and non-metals are separated by a sort of ‘stair case’. </a:t>
            </a:r>
          </a:p>
        </p:txBody>
      </p:sp>
      <p:sp>
        <p:nvSpPr>
          <p:cNvPr id="9225" name="Line 9"/>
          <p:cNvSpPr>
            <a:spLocks noChangeShapeType="1"/>
          </p:cNvSpPr>
          <p:nvPr/>
        </p:nvSpPr>
        <p:spPr bwMode="auto">
          <a:xfrm>
            <a:off x="5943600" y="2590800"/>
            <a:ext cx="457200" cy="0"/>
          </a:xfrm>
          <a:prstGeom prst="line">
            <a:avLst/>
          </a:prstGeom>
          <a:noFill/>
          <a:ln w="50800">
            <a:solidFill>
              <a:schemeClr val="tx1"/>
            </a:solidFill>
            <a:round/>
            <a:headEnd/>
            <a:tailEnd/>
          </a:ln>
        </p:spPr>
        <p:txBody>
          <a:bodyPr wrap="none" anchor="ctr"/>
          <a:lstStyle/>
          <a:p>
            <a:endParaRPr lang="en-US"/>
          </a:p>
        </p:txBody>
      </p:sp>
      <p:sp>
        <p:nvSpPr>
          <p:cNvPr id="9226" name="Line 10"/>
          <p:cNvSpPr>
            <a:spLocks noChangeShapeType="1"/>
          </p:cNvSpPr>
          <p:nvPr/>
        </p:nvSpPr>
        <p:spPr bwMode="auto">
          <a:xfrm>
            <a:off x="6400800" y="3048000"/>
            <a:ext cx="457200" cy="0"/>
          </a:xfrm>
          <a:prstGeom prst="line">
            <a:avLst/>
          </a:prstGeom>
          <a:noFill/>
          <a:ln w="50800">
            <a:solidFill>
              <a:schemeClr val="tx1"/>
            </a:solidFill>
            <a:round/>
            <a:headEnd/>
            <a:tailEnd/>
          </a:ln>
        </p:spPr>
        <p:txBody>
          <a:bodyPr wrap="none" anchor="ctr"/>
          <a:lstStyle/>
          <a:p>
            <a:endParaRPr lang="en-US"/>
          </a:p>
        </p:txBody>
      </p:sp>
      <p:sp>
        <p:nvSpPr>
          <p:cNvPr id="9227" name="Line 11"/>
          <p:cNvSpPr>
            <a:spLocks noChangeShapeType="1"/>
          </p:cNvSpPr>
          <p:nvPr/>
        </p:nvSpPr>
        <p:spPr bwMode="auto">
          <a:xfrm>
            <a:off x="6858000" y="3505200"/>
            <a:ext cx="457200" cy="0"/>
          </a:xfrm>
          <a:prstGeom prst="line">
            <a:avLst/>
          </a:prstGeom>
          <a:noFill/>
          <a:ln w="50800">
            <a:solidFill>
              <a:schemeClr val="tx1"/>
            </a:solidFill>
            <a:round/>
            <a:headEnd/>
            <a:tailEnd/>
          </a:ln>
        </p:spPr>
        <p:txBody>
          <a:bodyPr wrap="none" anchor="ctr"/>
          <a:lstStyle/>
          <a:p>
            <a:endParaRPr lang="en-US"/>
          </a:p>
        </p:txBody>
      </p:sp>
      <p:sp>
        <p:nvSpPr>
          <p:cNvPr id="9228" name="Line 12"/>
          <p:cNvSpPr>
            <a:spLocks noChangeShapeType="1"/>
          </p:cNvSpPr>
          <p:nvPr/>
        </p:nvSpPr>
        <p:spPr bwMode="auto">
          <a:xfrm>
            <a:off x="7315200" y="3962400"/>
            <a:ext cx="457200" cy="0"/>
          </a:xfrm>
          <a:prstGeom prst="line">
            <a:avLst/>
          </a:prstGeom>
          <a:noFill/>
          <a:ln w="50800">
            <a:solidFill>
              <a:schemeClr val="tx1"/>
            </a:solidFill>
            <a:round/>
            <a:headEnd/>
            <a:tailEnd/>
          </a:ln>
        </p:spPr>
        <p:txBody>
          <a:bodyPr wrap="none" anchor="ctr"/>
          <a:lstStyle/>
          <a:p>
            <a:endParaRPr lang="en-US"/>
          </a:p>
        </p:txBody>
      </p:sp>
      <p:sp>
        <p:nvSpPr>
          <p:cNvPr id="9229" name="Line 13"/>
          <p:cNvSpPr>
            <a:spLocks noChangeShapeType="1"/>
          </p:cNvSpPr>
          <p:nvPr/>
        </p:nvSpPr>
        <p:spPr bwMode="auto">
          <a:xfrm>
            <a:off x="6400800" y="2590800"/>
            <a:ext cx="0" cy="457200"/>
          </a:xfrm>
          <a:prstGeom prst="line">
            <a:avLst/>
          </a:prstGeom>
          <a:noFill/>
          <a:ln w="50800">
            <a:solidFill>
              <a:schemeClr val="tx1"/>
            </a:solidFill>
            <a:round/>
            <a:headEnd/>
            <a:tailEnd/>
          </a:ln>
        </p:spPr>
        <p:txBody>
          <a:bodyPr wrap="none" anchor="ctr"/>
          <a:lstStyle/>
          <a:p>
            <a:endParaRPr lang="en-US"/>
          </a:p>
        </p:txBody>
      </p:sp>
      <p:sp>
        <p:nvSpPr>
          <p:cNvPr id="9230" name="Line 14"/>
          <p:cNvSpPr>
            <a:spLocks noChangeShapeType="1"/>
          </p:cNvSpPr>
          <p:nvPr/>
        </p:nvSpPr>
        <p:spPr bwMode="auto">
          <a:xfrm>
            <a:off x="6858000" y="3048000"/>
            <a:ext cx="0" cy="457200"/>
          </a:xfrm>
          <a:prstGeom prst="line">
            <a:avLst/>
          </a:prstGeom>
          <a:noFill/>
          <a:ln w="50800">
            <a:solidFill>
              <a:schemeClr val="tx1"/>
            </a:solidFill>
            <a:round/>
            <a:headEnd/>
            <a:tailEnd/>
          </a:ln>
        </p:spPr>
        <p:txBody>
          <a:bodyPr wrap="none" anchor="ctr"/>
          <a:lstStyle/>
          <a:p>
            <a:endParaRPr lang="en-US"/>
          </a:p>
        </p:txBody>
      </p:sp>
      <p:sp>
        <p:nvSpPr>
          <p:cNvPr id="9231" name="Line 15"/>
          <p:cNvSpPr>
            <a:spLocks noChangeShapeType="1"/>
          </p:cNvSpPr>
          <p:nvPr/>
        </p:nvSpPr>
        <p:spPr bwMode="auto">
          <a:xfrm>
            <a:off x="7315200" y="3505200"/>
            <a:ext cx="0" cy="457200"/>
          </a:xfrm>
          <a:prstGeom prst="line">
            <a:avLst/>
          </a:prstGeom>
          <a:noFill/>
          <a:ln w="50800">
            <a:solidFill>
              <a:schemeClr val="tx1"/>
            </a:solidFill>
            <a:round/>
            <a:headEnd/>
            <a:tailEnd/>
          </a:ln>
        </p:spPr>
        <p:txBody>
          <a:bodyPr wrap="none" anchor="ctr"/>
          <a:lstStyle/>
          <a:p>
            <a:endParaRPr lang="en-US"/>
          </a:p>
        </p:txBody>
      </p:sp>
      <p:sp>
        <p:nvSpPr>
          <p:cNvPr id="9232" name="Line 16"/>
          <p:cNvSpPr>
            <a:spLocks noChangeShapeType="1"/>
          </p:cNvSpPr>
          <p:nvPr/>
        </p:nvSpPr>
        <p:spPr bwMode="auto">
          <a:xfrm>
            <a:off x="7772400" y="3962400"/>
            <a:ext cx="0" cy="457200"/>
          </a:xfrm>
          <a:prstGeom prst="line">
            <a:avLst/>
          </a:prstGeom>
          <a:noFill/>
          <a:ln w="50800">
            <a:solidFill>
              <a:schemeClr val="tx1"/>
            </a:solidFill>
            <a:round/>
            <a:headEnd/>
            <a:tailEnd/>
          </a:ln>
        </p:spPr>
        <p:txBody>
          <a:bodyPr wrap="none" anchor="ctr"/>
          <a:lstStyle/>
          <a:p>
            <a:endParaRPr lang="en-US"/>
          </a:p>
        </p:txBody>
      </p:sp>
      <p:sp>
        <p:nvSpPr>
          <p:cNvPr id="9233" name="Text Box 17"/>
          <p:cNvSpPr txBox="1">
            <a:spLocks noChangeArrowheads="1"/>
          </p:cNvSpPr>
          <p:nvPr/>
        </p:nvSpPr>
        <p:spPr bwMode="auto">
          <a:xfrm>
            <a:off x="7772400" y="6400800"/>
            <a:ext cx="1190625" cy="244475"/>
          </a:xfrm>
          <a:prstGeom prst="rect">
            <a:avLst/>
          </a:prstGeom>
          <a:noFill/>
          <a:ln w="6350">
            <a:noFill/>
            <a:miter lim="800000"/>
            <a:headEnd/>
            <a:tailEnd/>
          </a:ln>
        </p:spPr>
        <p:txBody>
          <a:bodyPr wrap="none">
            <a:spAutoFit/>
          </a:bodyPr>
          <a:lstStyle/>
          <a:p>
            <a:pPr algn="ctr"/>
            <a:r>
              <a:rPr lang="en-GB" sz="1000" b="1" i="1"/>
              <a:t>Click to move on</a:t>
            </a:r>
          </a:p>
        </p:txBody>
      </p:sp>
      <p:sp>
        <p:nvSpPr>
          <p:cNvPr id="9234" name="WordArt 18"/>
          <p:cNvSpPr>
            <a:spLocks noChangeArrowheads="1" noChangeShapeType="1" noTextEdit="1"/>
          </p:cNvSpPr>
          <p:nvPr/>
        </p:nvSpPr>
        <p:spPr bwMode="auto">
          <a:xfrm>
            <a:off x="4419600" y="3505200"/>
            <a:ext cx="1114425" cy="965200"/>
          </a:xfrm>
          <a:prstGeom prst="rect">
            <a:avLst/>
          </a:prstGeom>
        </p:spPr>
        <p:txBody>
          <a:bodyPr wrap="none" fromWordArt="1">
            <a:prstTxWarp prst="textSlantUp">
              <a:avLst>
                <a:gd name="adj" fmla="val 55556"/>
              </a:avLst>
            </a:prstTxWarp>
          </a:bodyPr>
          <a:lstStyle/>
          <a:p>
            <a:pPr algn="ctr"/>
            <a:r>
              <a:rPr lang="en-US" sz="2400" kern="10">
                <a:ln w="9525">
                  <a:solidFill>
                    <a:srgbClr val="000000"/>
                  </a:solidFill>
                  <a:round/>
                  <a:headEnd/>
                  <a:tailEnd/>
                </a:ln>
                <a:solidFill>
                  <a:srgbClr val="000000">
                    <a:alpha val="50195"/>
                  </a:srgbClr>
                </a:solidFill>
                <a:latin typeface="Arial Black"/>
              </a:rPr>
              <a:t>Metals</a:t>
            </a:r>
          </a:p>
        </p:txBody>
      </p:sp>
      <p:sp>
        <p:nvSpPr>
          <p:cNvPr id="9235" name="WordArt 19"/>
          <p:cNvSpPr>
            <a:spLocks noChangeArrowheads="1" noChangeShapeType="1" noTextEdit="1"/>
          </p:cNvSpPr>
          <p:nvPr/>
        </p:nvSpPr>
        <p:spPr bwMode="auto">
          <a:xfrm>
            <a:off x="7467600" y="1828800"/>
            <a:ext cx="1114425" cy="1752600"/>
          </a:xfrm>
          <a:prstGeom prst="rect">
            <a:avLst/>
          </a:prstGeom>
        </p:spPr>
        <p:txBody>
          <a:bodyPr wrap="none" fromWordArt="1">
            <a:prstTxWarp prst="textSlantUp">
              <a:avLst>
                <a:gd name="adj" fmla="val 30435"/>
              </a:avLst>
            </a:prstTxWarp>
          </a:bodyPr>
          <a:lstStyle/>
          <a:p>
            <a:pPr algn="ctr"/>
            <a:r>
              <a:rPr lang="en-US" sz="2400" kern="10">
                <a:ln w="9525">
                  <a:solidFill>
                    <a:srgbClr val="000000"/>
                  </a:solidFill>
                  <a:round/>
                  <a:headEnd/>
                  <a:tailEnd/>
                </a:ln>
                <a:solidFill>
                  <a:srgbClr val="000000">
                    <a:alpha val="50195"/>
                  </a:srgbClr>
                </a:solidFill>
                <a:latin typeface="Arial Black"/>
              </a:rPr>
              <a:t>Non-</a:t>
            </a:r>
          </a:p>
          <a:p>
            <a:pPr algn="ctr"/>
            <a:r>
              <a:rPr lang="en-US" sz="2400" kern="10">
                <a:ln w="9525">
                  <a:solidFill>
                    <a:srgbClr val="000000"/>
                  </a:solidFill>
                  <a:round/>
                  <a:headEnd/>
                  <a:tailEnd/>
                </a:ln>
                <a:solidFill>
                  <a:srgbClr val="000000">
                    <a:alpha val="50195"/>
                  </a:srgbClr>
                </a:solidFill>
                <a:latin typeface="Arial Black"/>
              </a:rPr>
              <a:t>Metals</a:t>
            </a:r>
          </a:p>
        </p:txBody>
      </p:sp>
      <p:sp>
        <p:nvSpPr>
          <p:cNvPr id="17" name="Title 1"/>
          <p:cNvSpPr txBox="1">
            <a:spLocks/>
          </p:cNvSpPr>
          <p:nvPr/>
        </p:nvSpPr>
        <p:spPr>
          <a:xfrm>
            <a:off x="0" y="0"/>
            <a:ext cx="9144000" cy="1600200"/>
          </a:xfrm>
          <a:prstGeom prst="rect">
            <a:avLst/>
          </a:prstGeom>
          <a:solidFill>
            <a:srgbClr val="FF0000"/>
          </a:solidFill>
          <a:effectLst>
            <a:reflection blurRad="6350" stA="50000" endA="300" endPos="55000" dir="5400000" sy="-100000" algn="bl" rotWithShape="0"/>
          </a:effectLst>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bn-BD" sz="4400" b="0" i="0" u="none" strike="noStrike" kern="1200" cap="none" spc="0" normalizeH="0" baseline="0" noProof="0" dirty="0" smtClean="0">
                <a:ln>
                  <a:noFill/>
                </a:ln>
                <a:solidFill>
                  <a:schemeClr val="tx1"/>
                </a:solidFill>
                <a:effectLst/>
                <a:uLnTx/>
                <a:uFillTx/>
                <a:latin typeface="NikoshBAN" pitchFamily="2" charset="0"/>
                <a:ea typeface="+mj-ea"/>
                <a:cs typeface="NikoshBAN" pitchFamily="2" charset="0"/>
              </a:rPr>
              <a:t>পাঠ শিরোনাম-পর্যায় সারণী</a:t>
            </a:r>
            <a:endParaRPr kumimoji="0" lang="en-US" sz="4400" b="0" i="0" u="none" strike="noStrike" kern="1200" cap="none" spc="0" normalizeH="0" baseline="0" noProof="0" dirty="0">
              <a:ln>
                <a:noFill/>
              </a:ln>
              <a:solidFill>
                <a:schemeClr val="tx1"/>
              </a:solidFill>
              <a:effectLst/>
              <a:uLnTx/>
              <a:uFillTx/>
              <a:latin typeface="NikoshBAN" pitchFamily="2" charset="0"/>
              <a:ea typeface="+mj-ea"/>
              <a:cs typeface="NikoshBAN" pitchFamily="2" charset="0"/>
            </a:endParaRPr>
          </a:p>
        </p:txBody>
      </p:sp>
      <p:sp>
        <p:nvSpPr>
          <p:cNvPr id="19" name="TextBox 18"/>
          <p:cNvSpPr txBox="1"/>
          <p:nvPr/>
        </p:nvSpPr>
        <p:spPr>
          <a:xfrm>
            <a:off x="2819400" y="4876800"/>
            <a:ext cx="4572000" cy="1077218"/>
          </a:xfrm>
          <a:prstGeom prst="rect">
            <a:avLst/>
          </a:prstGeom>
          <a:noFill/>
        </p:spPr>
        <p:txBody>
          <a:bodyPr wrap="square" rtlCol="0">
            <a:spAutoFit/>
          </a:bodyPr>
          <a:lstStyle/>
          <a:p>
            <a:r>
              <a:rPr lang="en-US" sz="2800" dirty="0" smtClean="0">
                <a:solidFill>
                  <a:srgbClr val="FF0000"/>
                </a:solidFill>
                <a:latin typeface="NikoshBAN" pitchFamily="2" charset="0"/>
                <a:cs typeface="NikoshBAN" pitchFamily="2" charset="0"/>
              </a:rPr>
              <a:t>d</a:t>
            </a:r>
            <a:r>
              <a:rPr lang="bn-BD" sz="2800" dirty="0" smtClean="0">
                <a:solidFill>
                  <a:srgbClr val="FF0000"/>
                </a:solidFill>
                <a:latin typeface="NikoshBAN" pitchFamily="2" charset="0"/>
                <a:cs typeface="NikoshBAN" pitchFamily="2" charset="0"/>
              </a:rPr>
              <a:t>-ব্লক মৌল ও আন্তঃ  অবস্থান্তর মৌল</a:t>
            </a:r>
            <a:endParaRPr lang="bn-BD" sz="3600" dirty="0" smtClean="0">
              <a:solidFill>
                <a:srgbClr val="FF0000"/>
              </a:solidFill>
              <a:latin typeface="NikoshBAN" pitchFamily="2" charset="0"/>
              <a:cs typeface="NikoshBAN" pitchFamily="2" charset="0"/>
            </a:endParaRPr>
          </a:p>
          <a:p>
            <a:endParaRPr lang="en-US" dirty="0" smtClean="0"/>
          </a:p>
          <a:p>
            <a:endParaRPr lang="en-US" dirty="0"/>
          </a:p>
        </p:txBody>
      </p:sp>
      <p:sp>
        <p:nvSpPr>
          <p:cNvPr id="20" name="TextBox 19"/>
          <p:cNvSpPr txBox="1"/>
          <p:nvPr/>
        </p:nvSpPr>
        <p:spPr>
          <a:xfrm>
            <a:off x="1905000" y="2286000"/>
            <a:ext cx="2590800" cy="1107996"/>
          </a:xfrm>
          <a:prstGeom prst="rect">
            <a:avLst/>
          </a:prstGeom>
          <a:solidFill>
            <a:srgbClr val="00B050"/>
          </a:solidFill>
        </p:spPr>
        <p:txBody>
          <a:bodyPr wrap="square" rtlCol="0">
            <a:spAutoFit/>
          </a:bodyPr>
          <a:lstStyle/>
          <a:p>
            <a:r>
              <a:rPr lang="en-US" sz="2400" dirty="0" smtClean="0">
                <a:solidFill>
                  <a:srgbClr val="FF0000"/>
                </a:solidFill>
                <a:latin typeface="NikoshBAN" pitchFamily="2" charset="0"/>
                <a:cs typeface="NikoshBAN" pitchFamily="2" charset="0"/>
              </a:rPr>
              <a:t>d</a:t>
            </a:r>
            <a:r>
              <a:rPr lang="bn-BD" sz="2400" dirty="0" smtClean="0">
                <a:solidFill>
                  <a:srgbClr val="FF0000"/>
                </a:solidFill>
                <a:latin typeface="NikoshBAN" pitchFamily="2" charset="0"/>
                <a:cs typeface="NikoshBAN" pitchFamily="2" charset="0"/>
              </a:rPr>
              <a:t>-ব্লক মৌল ও অবস্থান্তর মৌল</a:t>
            </a:r>
            <a:endParaRPr lang="en-US" sz="2400" dirty="0" smtClean="0">
              <a:solidFill>
                <a:srgbClr val="FF0000"/>
              </a:solidFill>
              <a:latin typeface="NikoshBAN" pitchFamily="2" charset="0"/>
              <a:cs typeface="NikoshBAN" pitchFamily="2" charset="0"/>
            </a:endParaRPr>
          </a:p>
          <a:p>
            <a:endParaRPr lang="en-US" dirty="0"/>
          </a:p>
        </p:txBody>
      </p:sp>
      <p:sp>
        <p:nvSpPr>
          <p:cNvPr id="21" name="TextBox 20"/>
          <p:cNvSpPr txBox="1"/>
          <p:nvPr/>
        </p:nvSpPr>
        <p:spPr>
          <a:xfrm flipH="1">
            <a:off x="2667000" y="4800600"/>
            <a:ext cx="4343400" cy="646331"/>
          </a:xfrm>
          <a:prstGeom prst="rect">
            <a:avLst/>
          </a:prstGeom>
          <a:noFill/>
        </p:spPr>
        <p:txBody>
          <a:bodyPr wrap="square" rtlCol="0">
            <a:spAutoFit/>
          </a:bodyPr>
          <a:lstStyle/>
          <a:p>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2000"/>
                                  </p:stCondLst>
                                  <p:childTnLst>
                                    <p:set>
                                      <p:cBhvr>
                                        <p:cTn id="6" dur="1" fill="hold">
                                          <p:stCondLst>
                                            <p:cond delay="0"/>
                                          </p:stCondLst>
                                        </p:cTn>
                                        <p:tgtEl>
                                          <p:spTgt spid="9224"/>
                                        </p:tgtEl>
                                        <p:attrNameLst>
                                          <p:attrName>style.visibility</p:attrName>
                                        </p:attrNameLst>
                                      </p:cBhvr>
                                      <p:to>
                                        <p:strVal val="visible"/>
                                      </p:to>
                                    </p:set>
                                    <p:animEffect transition="in" filter="dissolve">
                                      <p:cBhvr>
                                        <p:cTn id="7" dur="500"/>
                                        <p:tgtEl>
                                          <p:spTgt spid="9224"/>
                                        </p:tgtEl>
                                      </p:cBhvr>
                                    </p:animEffect>
                                  </p:childTnLst>
                                </p:cTn>
                              </p:par>
                            </p:childTnLst>
                          </p:cTn>
                        </p:par>
                        <p:par>
                          <p:cTn id="8" fill="hold">
                            <p:stCondLst>
                              <p:cond delay="2500"/>
                            </p:stCondLst>
                            <p:childTnLst>
                              <p:par>
                                <p:cTn id="9" presetID="9" presetClass="entr" presetSubtype="0" fill="hold" nodeType="afterEffect">
                                  <p:stCondLst>
                                    <p:cond delay="3000"/>
                                  </p:stCondLst>
                                  <p:childTnLst>
                                    <p:set>
                                      <p:cBhvr>
                                        <p:cTn id="10" dur="1" fill="hold">
                                          <p:stCondLst>
                                            <p:cond delay="0"/>
                                          </p:stCondLst>
                                        </p:cTn>
                                        <p:tgtEl>
                                          <p:spTgt spid="9222"/>
                                        </p:tgtEl>
                                        <p:attrNameLst>
                                          <p:attrName>style.visibility</p:attrName>
                                        </p:attrNameLst>
                                      </p:cBhvr>
                                      <p:to>
                                        <p:strVal val="visible"/>
                                      </p:to>
                                    </p:set>
                                    <p:animEffect transition="in" filter="dissolve">
                                      <p:cBhvr>
                                        <p:cTn id="11" dur="500"/>
                                        <p:tgtEl>
                                          <p:spTgt spid="9222"/>
                                        </p:tgtEl>
                                      </p:cBhvr>
                                    </p:animEffect>
                                  </p:childTnLst>
                                </p:cTn>
                              </p:par>
                            </p:childTnLst>
                          </p:cTn>
                        </p:par>
                        <p:par>
                          <p:cTn id="12" fill="hold">
                            <p:stCondLst>
                              <p:cond delay="6000"/>
                            </p:stCondLst>
                            <p:childTnLst>
                              <p:par>
                                <p:cTn id="13" presetID="17" presetClass="entr" presetSubtype="8" fill="hold" grpId="0" nodeType="afterEffect">
                                  <p:stCondLst>
                                    <p:cond delay="2000"/>
                                  </p:stCondLst>
                                  <p:childTnLst>
                                    <p:set>
                                      <p:cBhvr>
                                        <p:cTn id="14" dur="1" fill="hold">
                                          <p:stCondLst>
                                            <p:cond delay="0"/>
                                          </p:stCondLst>
                                        </p:cTn>
                                        <p:tgtEl>
                                          <p:spTgt spid="9225"/>
                                        </p:tgtEl>
                                        <p:attrNameLst>
                                          <p:attrName>style.visibility</p:attrName>
                                        </p:attrNameLst>
                                      </p:cBhvr>
                                      <p:to>
                                        <p:strVal val="visible"/>
                                      </p:to>
                                    </p:set>
                                    <p:anim calcmode="lin" valueType="num">
                                      <p:cBhvr>
                                        <p:cTn id="15" dur="500" fill="hold"/>
                                        <p:tgtEl>
                                          <p:spTgt spid="9225"/>
                                        </p:tgtEl>
                                        <p:attrNameLst>
                                          <p:attrName>ppt_x</p:attrName>
                                        </p:attrNameLst>
                                      </p:cBhvr>
                                      <p:tavLst>
                                        <p:tav tm="0">
                                          <p:val>
                                            <p:strVal val="#ppt_x-#ppt_w/2"/>
                                          </p:val>
                                        </p:tav>
                                        <p:tav tm="100000">
                                          <p:val>
                                            <p:strVal val="#ppt_x"/>
                                          </p:val>
                                        </p:tav>
                                      </p:tavLst>
                                    </p:anim>
                                    <p:anim calcmode="lin" valueType="num">
                                      <p:cBhvr>
                                        <p:cTn id="16" dur="500" fill="hold"/>
                                        <p:tgtEl>
                                          <p:spTgt spid="9225"/>
                                        </p:tgtEl>
                                        <p:attrNameLst>
                                          <p:attrName>ppt_y</p:attrName>
                                        </p:attrNameLst>
                                      </p:cBhvr>
                                      <p:tavLst>
                                        <p:tav tm="0">
                                          <p:val>
                                            <p:strVal val="#ppt_y"/>
                                          </p:val>
                                        </p:tav>
                                        <p:tav tm="100000">
                                          <p:val>
                                            <p:strVal val="#ppt_y"/>
                                          </p:val>
                                        </p:tav>
                                      </p:tavLst>
                                    </p:anim>
                                    <p:anim calcmode="lin" valueType="num">
                                      <p:cBhvr>
                                        <p:cTn id="17" dur="500" fill="hold"/>
                                        <p:tgtEl>
                                          <p:spTgt spid="9225"/>
                                        </p:tgtEl>
                                        <p:attrNameLst>
                                          <p:attrName>ppt_w</p:attrName>
                                        </p:attrNameLst>
                                      </p:cBhvr>
                                      <p:tavLst>
                                        <p:tav tm="0">
                                          <p:val>
                                            <p:fltVal val="0"/>
                                          </p:val>
                                        </p:tav>
                                        <p:tav tm="100000">
                                          <p:val>
                                            <p:strVal val="#ppt_w"/>
                                          </p:val>
                                        </p:tav>
                                      </p:tavLst>
                                    </p:anim>
                                    <p:anim calcmode="lin" valueType="num">
                                      <p:cBhvr>
                                        <p:cTn id="18" dur="500" fill="hold"/>
                                        <p:tgtEl>
                                          <p:spTgt spid="9225"/>
                                        </p:tgtEl>
                                        <p:attrNameLst>
                                          <p:attrName>ppt_h</p:attrName>
                                        </p:attrNameLst>
                                      </p:cBhvr>
                                      <p:tavLst>
                                        <p:tav tm="0">
                                          <p:val>
                                            <p:strVal val="#ppt_h"/>
                                          </p:val>
                                        </p:tav>
                                        <p:tav tm="100000">
                                          <p:val>
                                            <p:strVal val="#ppt_h"/>
                                          </p:val>
                                        </p:tav>
                                      </p:tavLst>
                                    </p:anim>
                                  </p:childTnLst>
                                </p:cTn>
                              </p:par>
                            </p:childTnLst>
                          </p:cTn>
                        </p:par>
                        <p:par>
                          <p:cTn id="19" fill="hold">
                            <p:stCondLst>
                              <p:cond delay="8500"/>
                            </p:stCondLst>
                            <p:childTnLst>
                              <p:par>
                                <p:cTn id="20" presetID="17" presetClass="entr" presetSubtype="1" fill="hold" grpId="0" nodeType="afterEffect">
                                  <p:stCondLst>
                                    <p:cond delay="0"/>
                                  </p:stCondLst>
                                  <p:childTnLst>
                                    <p:set>
                                      <p:cBhvr>
                                        <p:cTn id="21" dur="1" fill="hold">
                                          <p:stCondLst>
                                            <p:cond delay="0"/>
                                          </p:stCondLst>
                                        </p:cTn>
                                        <p:tgtEl>
                                          <p:spTgt spid="9229"/>
                                        </p:tgtEl>
                                        <p:attrNameLst>
                                          <p:attrName>style.visibility</p:attrName>
                                        </p:attrNameLst>
                                      </p:cBhvr>
                                      <p:to>
                                        <p:strVal val="visible"/>
                                      </p:to>
                                    </p:set>
                                    <p:anim calcmode="lin" valueType="num">
                                      <p:cBhvr>
                                        <p:cTn id="22" dur="500" fill="hold"/>
                                        <p:tgtEl>
                                          <p:spTgt spid="9229"/>
                                        </p:tgtEl>
                                        <p:attrNameLst>
                                          <p:attrName>ppt_x</p:attrName>
                                        </p:attrNameLst>
                                      </p:cBhvr>
                                      <p:tavLst>
                                        <p:tav tm="0">
                                          <p:val>
                                            <p:strVal val="#ppt_x"/>
                                          </p:val>
                                        </p:tav>
                                        <p:tav tm="100000">
                                          <p:val>
                                            <p:strVal val="#ppt_x"/>
                                          </p:val>
                                        </p:tav>
                                      </p:tavLst>
                                    </p:anim>
                                    <p:anim calcmode="lin" valueType="num">
                                      <p:cBhvr>
                                        <p:cTn id="23" dur="500" fill="hold"/>
                                        <p:tgtEl>
                                          <p:spTgt spid="9229"/>
                                        </p:tgtEl>
                                        <p:attrNameLst>
                                          <p:attrName>ppt_y</p:attrName>
                                        </p:attrNameLst>
                                      </p:cBhvr>
                                      <p:tavLst>
                                        <p:tav tm="0">
                                          <p:val>
                                            <p:strVal val="#ppt_y-#ppt_h/2"/>
                                          </p:val>
                                        </p:tav>
                                        <p:tav tm="100000">
                                          <p:val>
                                            <p:strVal val="#ppt_y"/>
                                          </p:val>
                                        </p:tav>
                                      </p:tavLst>
                                    </p:anim>
                                    <p:anim calcmode="lin" valueType="num">
                                      <p:cBhvr>
                                        <p:cTn id="24" dur="500" fill="hold"/>
                                        <p:tgtEl>
                                          <p:spTgt spid="9229"/>
                                        </p:tgtEl>
                                        <p:attrNameLst>
                                          <p:attrName>ppt_w</p:attrName>
                                        </p:attrNameLst>
                                      </p:cBhvr>
                                      <p:tavLst>
                                        <p:tav tm="0">
                                          <p:val>
                                            <p:strVal val="#ppt_w"/>
                                          </p:val>
                                        </p:tav>
                                        <p:tav tm="100000">
                                          <p:val>
                                            <p:strVal val="#ppt_w"/>
                                          </p:val>
                                        </p:tav>
                                      </p:tavLst>
                                    </p:anim>
                                    <p:anim calcmode="lin" valueType="num">
                                      <p:cBhvr>
                                        <p:cTn id="25" dur="500" fill="hold"/>
                                        <p:tgtEl>
                                          <p:spTgt spid="9229"/>
                                        </p:tgtEl>
                                        <p:attrNameLst>
                                          <p:attrName>ppt_h</p:attrName>
                                        </p:attrNameLst>
                                      </p:cBhvr>
                                      <p:tavLst>
                                        <p:tav tm="0">
                                          <p:val>
                                            <p:fltVal val="0"/>
                                          </p:val>
                                        </p:tav>
                                        <p:tav tm="100000">
                                          <p:val>
                                            <p:strVal val="#ppt_h"/>
                                          </p:val>
                                        </p:tav>
                                      </p:tavLst>
                                    </p:anim>
                                  </p:childTnLst>
                                </p:cTn>
                              </p:par>
                            </p:childTnLst>
                          </p:cTn>
                        </p:par>
                        <p:par>
                          <p:cTn id="26" fill="hold">
                            <p:stCondLst>
                              <p:cond delay="9000"/>
                            </p:stCondLst>
                            <p:childTnLst>
                              <p:par>
                                <p:cTn id="27" presetID="17" presetClass="entr" presetSubtype="8" fill="hold" grpId="0" nodeType="afterEffect">
                                  <p:stCondLst>
                                    <p:cond delay="0"/>
                                  </p:stCondLst>
                                  <p:childTnLst>
                                    <p:set>
                                      <p:cBhvr>
                                        <p:cTn id="28" dur="1" fill="hold">
                                          <p:stCondLst>
                                            <p:cond delay="0"/>
                                          </p:stCondLst>
                                        </p:cTn>
                                        <p:tgtEl>
                                          <p:spTgt spid="9226"/>
                                        </p:tgtEl>
                                        <p:attrNameLst>
                                          <p:attrName>style.visibility</p:attrName>
                                        </p:attrNameLst>
                                      </p:cBhvr>
                                      <p:to>
                                        <p:strVal val="visible"/>
                                      </p:to>
                                    </p:set>
                                    <p:anim calcmode="lin" valueType="num">
                                      <p:cBhvr>
                                        <p:cTn id="29" dur="500" fill="hold"/>
                                        <p:tgtEl>
                                          <p:spTgt spid="9226"/>
                                        </p:tgtEl>
                                        <p:attrNameLst>
                                          <p:attrName>ppt_x</p:attrName>
                                        </p:attrNameLst>
                                      </p:cBhvr>
                                      <p:tavLst>
                                        <p:tav tm="0">
                                          <p:val>
                                            <p:strVal val="#ppt_x-#ppt_w/2"/>
                                          </p:val>
                                        </p:tav>
                                        <p:tav tm="100000">
                                          <p:val>
                                            <p:strVal val="#ppt_x"/>
                                          </p:val>
                                        </p:tav>
                                      </p:tavLst>
                                    </p:anim>
                                    <p:anim calcmode="lin" valueType="num">
                                      <p:cBhvr>
                                        <p:cTn id="30" dur="500" fill="hold"/>
                                        <p:tgtEl>
                                          <p:spTgt spid="9226"/>
                                        </p:tgtEl>
                                        <p:attrNameLst>
                                          <p:attrName>ppt_y</p:attrName>
                                        </p:attrNameLst>
                                      </p:cBhvr>
                                      <p:tavLst>
                                        <p:tav tm="0">
                                          <p:val>
                                            <p:strVal val="#ppt_y"/>
                                          </p:val>
                                        </p:tav>
                                        <p:tav tm="100000">
                                          <p:val>
                                            <p:strVal val="#ppt_y"/>
                                          </p:val>
                                        </p:tav>
                                      </p:tavLst>
                                    </p:anim>
                                    <p:anim calcmode="lin" valueType="num">
                                      <p:cBhvr>
                                        <p:cTn id="31" dur="500" fill="hold"/>
                                        <p:tgtEl>
                                          <p:spTgt spid="9226"/>
                                        </p:tgtEl>
                                        <p:attrNameLst>
                                          <p:attrName>ppt_w</p:attrName>
                                        </p:attrNameLst>
                                      </p:cBhvr>
                                      <p:tavLst>
                                        <p:tav tm="0">
                                          <p:val>
                                            <p:fltVal val="0"/>
                                          </p:val>
                                        </p:tav>
                                        <p:tav tm="100000">
                                          <p:val>
                                            <p:strVal val="#ppt_w"/>
                                          </p:val>
                                        </p:tav>
                                      </p:tavLst>
                                    </p:anim>
                                    <p:anim calcmode="lin" valueType="num">
                                      <p:cBhvr>
                                        <p:cTn id="32" dur="500" fill="hold"/>
                                        <p:tgtEl>
                                          <p:spTgt spid="9226"/>
                                        </p:tgtEl>
                                        <p:attrNameLst>
                                          <p:attrName>ppt_h</p:attrName>
                                        </p:attrNameLst>
                                      </p:cBhvr>
                                      <p:tavLst>
                                        <p:tav tm="0">
                                          <p:val>
                                            <p:strVal val="#ppt_h"/>
                                          </p:val>
                                        </p:tav>
                                        <p:tav tm="100000">
                                          <p:val>
                                            <p:strVal val="#ppt_h"/>
                                          </p:val>
                                        </p:tav>
                                      </p:tavLst>
                                    </p:anim>
                                  </p:childTnLst>
                                </p:cTn>
                              </p:par>
                            </p:childTnLst>
                          </p:cTn>
                        </p:par>
                        <p:par>
                          <p:cTn id="33" fill="hold">
                            <p:stCondLst>
                              <p:cond delay="9500"/>
                            </p:stCondLst>
                            <p:childTnLst>
                              <p:par>
                                <p:cTn id="34" presetID="17" presetClass="entr" presetSubtype="1" fill="hold" grpId="0" nodeType="afterEffect">
                                  <p:stCondLst>
                                    <p:cond delay="0"/>
                                  </p:stCondLst>
                                  <p:childTnLst>
                                    <p:set>
                                      <p:cBhvr>
                                        <p:cTn id="35" dur="1" fill="hold">
                                          <p:stCondLst>
                                            <p:cond delay="0"/>
                                          </p:stCondLst>
                                        </p:cTn>
                                        <p:tgtEl>
                                          <p:spTgt spid="9230"/>
                                        </p:tgtEl>
                                        <p:attrNameLst>
                                          <p:attrName>style.visibility</p:attrName>
                                        </p:attrNameLst>
                                      </p:cBhvr>
                                      <p:to>
                                        <p:strVal val="visible"/>
                                      </p:to>
                                    </p:set>
                                    <p:anim calcmode="lin" valueType="num">
                                      <p:cBhvr>
                                        <p:cTn id="36" dur="500" fill="hold"/>
                                        <p:tgtEl>
                                          <p:spTgt spid="9230"/>
                                        </p:tgtEl>
                                        <p:attrNameLst>
                                          <p:attrName>ppt_x</p:attrName>
                                        </p:attrNameLst>
                                      </p:cBhvr>
                                      <p:tavLst>
                                        <p:tav tm="0">
                                          <p:val>
                                            <p:strVal val="#ppt_x"/>
                                          </p:val>
                                        </p:tav>
                                        <p:tav tm="100000">
                                          <p:val>
                                            <p:strVal val="#ppt_x"/>
                                          </p:val>
                                        </p:tav>
                                      </p:tavLst>
                                    </p:anim>
                                    <p:anim calcmode="lin" valueType="num">
                                      <p:cBhvr>
                                        <p:cTn id="37" dur="500" fill="hold"/>
                                        <p:tgtEl>
                                          <p:spTgt spid="9230"/>
                                        </p:tgtEl>
                                        <p:attrNameLst>
                                          <p:attrName>ppt_y</p:attrName>
                                        </p:attrNameLst>
                                      </p:cBhvr>
                                      <p:tavLst>
                                        <p:tav tm="0">
                                          <p:val>
                                            <p:strVal val="#ppt_y-#ppt_h/2"/>
                                          </p:val>
                                        </p:tav>
                                        <p:tav tm="100000">
                                          <p:val>
                                            <p:strVal val="#ppt_y"/>
                                          </p:val>
                                        </p:tav>
                                      </p:tavLst>
                                    </p:anim>
                                    <p:anim calcmode="lin" valueType="num">
                                      <p:cBhvr>
                                        <p:cTn id="38" dur="500" fill="hold"/>
                                        <p:tgtEl>
                                          <p:spTgt spid="9230"/>
                                        </p:tgtEl>
                                        <p:attrNameLst>
                                          <p:attrName>ppt_w</p:attrName>
                                        </p:attrNameLst>
                                      </p:cBhvr>
                                      <p:tavLst>
                                        <p:tav tm="0">
                                          <p:val>
                                            <p:strVal val="#ppt_w"/>
                                          </p:val>
                                        </p:tav>
                                        <p:tav tm="100000">
                                          <p:val>
                                            <p:strVal val="#ppt_w"/>
                                          </p:val>
                                        </p:tav>
                                      </p:tavLst>
                                    </p:anim>
                                    <p:anim calcmode="lin" valueType="num">
                                      <p:cBhvr>
                                        <p:cTn id="39" dur="500" fill="hold"/>
                                        <p:tgtEl>
                                          <p:spTgt spid="9230"/>
                                        </p:tgtEl>
                                        <p:attrNameLst>
                                          <p:attrName>ppt_h</p:attrName>
                                        </p:attrNameLst>
                                      </p:cBhvr>
                                      <p:tavLst>
                                        <p:tav tm="0">
                                          <p:val>
                                            <p:fltVal val="0"/>
                                          </p:val>
                                        </p:tav>
                                        <p:tav tm="100000">
                                          <p:val>
                                            <p:strVal val="#ppt_h"/>
                                          </p:val>
                                        </p:tav>
                                      </p:tavLst>
                                    </p:anim>
                                  </p:childTnLst>
                                </p:cTn>
                              </p:par>
                            </p:childTnLst>
                          </p:cTn>
                        </p:par>
                        <p:par>
                          <p:cTn id="40" fill="hold">
                            <p:stCondLst>
                              <p:cond delay="10000"/>
                            </p:stCondLst>
                            <p:childTnLst>
                              <p:par>
                                <p:cTn id="41" presetID="17" presetClass="entr" presetSubtype="8" fill="hold" grpId="0" nodeType="afterEffect">
                                  <p:stCondLst>
                                    <p:cond delay="0"/>
                                  </p:stCondLst>
                                  <p:childTnLst>
                                    <p:set>
                                      <p:cBhvr>
                                        <p:cTn id="42" dur="1" fill="hold">
                                          <p:stCondLst>
                                            <p:cond delay="0"/>
                                          </p:stCondLst>
                                        </p:cTn>
                                        <p:tgtEl>
                                          <p:spTgt spid="9227"/>
                                        </p:tgtEl>
                                        <p:attrNameLst>
                                          <p:attrName>style.visibility</p:attrName>
                                        </p:attrNameLst>
                                      </p:cBhvr>
                                      <p:to>
                                        <p:strVal val="visible"/>
                                      </p:to>
                                    </p:set>
                                    <p:anim calcmode="lin" valueType="num">
                                      <p:cBhvr>
                                        <p:cTn id="43" dur="500" fill="hold"/>
                                        <p:tgtEl>
                                          <p:spTgt spid="9227"/>
                                        </p:tgtEl>
                                        <p:attrNameLst>
                                          <p:attrName>ppt_x</p:attrName>
                                        </p:attrNameLst>
                                      </p:cBhvr>
                                      <p:tavLst>
                                        <p:tav tm="0">
                                          <p:val>
                                            <p:strVal val="#ppt_x-#ppt_w/2"/>
                                          </p:val>
                                        </p:tav>
                                        <p:tav tm="100000">
                                          <p:val>
                                            <p:strVal val="#ppt_x"/>
                                          </p:val>
                                        </p:tav>
                                      </p:tavLst>
                                    </p:anim>
                                    <p:anim calcmode="lin" valueType="num">
                                      <p:cBhvr>
                                        <p:cTn id="44" dur="500" fill="hold"/>
                                        <p:tgtEl>
                                          <p:spTgt spid="9227"/>
                                        </p:tgtEl>
                                        <p:attrNameLst>
                                          <p:attrName>ppt_y</p:attrName>
                                        </p:attrNameLst>
                                      </p:cBhvr>
                                      <p:tavLst>
                                        <p:tav tm="0">
                                          <p:val>
                                            <p:strVal val="#ppt_y"/>
                                          </p:val>
                                        </p:tav>
                                        <p:tav tm="100000">
                                          <p:val>
                                            <p:strVal val="#ppt_y"/>
                                          </p:val>
                                        </p:tav>
                                      </p:tavLst>
                                    </p:anim>
                                    <p:anim calcmode="lin" valueType="num">
                                      <p:cBhvr>
                                        <p:cTn id="45" dur="500" fill="hold"/>
                                        <p:tgtEl>
                                          <p:spTgt spid="9227"/>
                                        </p:tgtEl>
                                        <p:attrNameLst>
                                          <p:attrName>ppt_w</p:attrName>
                                        </p:attrNameLst>
                                      </p:cBhvr>
                                      <p:tavLst>
                                        <p:tav tm="0">
                                          <p:val>
                                            <p:fltVal val="0"/>
                                          </p:val>
                                        </p:tav>
                                        <p:tav tm="100000">
                                          <p:val>
                                            <p:strVal val="#ppt_w"/>
                                          </p:val>
                                        </p:tav>
                                      </p:tavLst>
                                    </p:anim>
                                    <p:anim calcmode="lin" valueType="num">
                                      <p:cBhvr>
                                        <p:cTn id="46" dur="500" fill="hold"/>
                                        <p:tgtEl>
                                          <p:spTgt spid="9227"/>
                                        </p:tgtEl>
                                        <p:attrNameLst>
                                          <p:attrName>ppt_h</p:attrName>
                                        </p:attrNameLst>
                                      </p:cBhvr>
                                      <p:tavLst>
                                        <p:tav tm="0">
                                          <p:val>
                                            <p:strVal val="#ppt_h"/>
                                          </p:val>
                                        </p:tav>
                                        <p:tav tm="100000">
                                          <p:val>
                                            <p:strVal val="#ppt_h"/>
                                          </p:val>
                                        </p:tav>
                                      </p:tavLst>
                                    </p:anim>
                                  </p:childTnLst>
                                </p:cTn>
                              </p:par>
                            </p:childTnLst>
                          </p:cTn>
                        </p:par>
                        <p:par>
                          <p:cTn id="47" fill="hold">
                            <p:stCondLst>
                              <p:cond delay="10500"/>
                            </p:stCondLst>
                            <p:childTnLst>
                              <p:par>
                                <p:cTn id="48" presetID="17" presetClass="entr" presetSubtype="1" fill="hold" grpId="0" nodeType="afterEffect">
                                  <p:stCondLst>
                                    <p:cond delay="0"/>
                                  </p:stCondLst>
                                  <p:childTnLst>
                                    <p:set>
                                      <p:cBhvr>
                                        <p:cTn id="49" dur="1" fill="hold">
                                          <p:stCondLst>
                                            <p:cond delay="0"/>
                                          </p:stCondLst>
                                        </p:cTn>
                                        <p:tgtEl>
                                          <p:spTgt spid="9231"/>
                                        </p:tgtEl>
                                        <p:attrNameLst>
                                          <p:attrName>style.visibility</p:attrName>
                                        </p:attrNameLst>
                                      </p:cBhvr>
                                      <p:to>
                                        <p:strVal val="visible"/>
                                      </p:to>
                                    </p:set>
                                    <p:anim calcmode="lin" valueType="num">
                                      <p:cBhvr>
                                        <p:cTn id="50" dur="500" fill="hold"/>
                                        <p:tgtEl>
                                          <p:spTgt spid="9231"/>
                                        </p:tgtEl>
                                        <p:attrNameLst>
                                          <p:attrName>ppt_x</p:attrName>
                                        </p:attrNameLst>
                                      </p:cBhvr>
                                      <p:tavLst>
                                        <p:tav tm="0">
                                          <p:val>
                                            <p:strVal val="#ppt_x"/>
                                          </p:val>
                                        </p:tav>
                                        <p:tav tm="100000">
                                          <p:val>
                                            <p:strVal val="#ppt_x"/>
                                          </p:val>
                                        </p:tav>
                                      </p:tavLst>
                                    </p:anim>
                                    <p:anim calcmode="lin" valueType="num">
                                      <p:cBhvr>
                                        <p:cTn id="51" dur="500" fill="hold"/>
                                        <p:tgtEl>
                                          <p:spTgt spid="9231"/>
                                        </p:tgtEl>
                                        <p:attrNameLst>
                                          <p:attrName>ppt_y</p:attrName>
                                        </p:attrNameLst>
                                      </p:cBhvr>
                                      <p:tavLst>
                                        <p:tav tm="0">
                                          <p:val>
                                            <p:strVal val="#ppt_y-#ppt_h/2"/>
                                          </p:val>
                                        </p:tav>
                                        <p:tav tm="100000">
                                          <p:val>
                                            <p:strVal val="#ppt_y"/>
                                          </p:val>
                                        </p:tav>
                                      </p:tavLst>
                                    </p:anim>
                                    <p:anim calcmode="lin" valueType="num">
                                      <p:cBhvr>
                                        <p:cTn id="52" dur="500" fill="hold"/>
                                        <p:tgtEl>
                                          <p:spTgt spid="9231"/>
                                        </p:tgtEl>
                                        <p:attrNameLst>
                                          <p:attrName>ppt_w</p:attrName>
                                        </p:attrNameLst>
                                      </p:cBhvr>
                                      <p:tavLst>
                                        <p:tav tm="0">
                                          <p:val>
                                            <p:strVal val="#ppt_w"/>
                                          </p:val>
                                        </p:tav>
                                        <p:tav tm="100000">
                                          <p:val>
                                            <p:strVal val="#ppt_w"/>
                                          </p:val>
                                        </p:tav>
                                      </p:tavLst>
                                    </p:anim>
                                    <p:anim calcmode="lin" valueType="num">
                                      <p:cBhvr>
                                        <p:cTn id="53" dur="500" fill="hold"/>
                                        <p:tgtEl>
                                          <p:spTgt spid="9231"/>
                                        </p:tgtEl>
                                        <p:attrNameLst>
                                          <p:attrName>ppt_h</p:attrName>
                                        </p:attrNameLst>
                                      </p:cBhvr>
                                      <p:tavLst>
                                        <p:tav tm="0">
                                          <p:val>
                                            <p:fltVal val="0"/>
                                          </p:val>
                                        </p:tav>
                                        <p:tav tm="100000">
                                          <p:val>
                                            <p:strVal val="#ppt_h"/>
                                          </p:val>
                                        </p:tav>
                                      </p:tavLst>
                                    </p:anim>
                                  </p:childTnLst>
                                </p:cTn>
                              </p:par>
                            </p:childTnLst>
                          </p:cTn>
                        </p:par>
                        <p:par>
                          <p:cTn id="54" fill="hold">
                            <p:stCondLst>
                              <p:cond delay="11000"/>
                            </p:stCondLst>
                            <p:childTnLst>
                              <p:par>
                                <p:cTn id="55" presetID="17" presetClass="entr" presetSubtype="8" fill="hold" grpId="0" nodeType="afterEffect">
                                  <p:stCondLst>
                                    <p:cond delay="0"/>
                                  </p:stCondLst>
                                  <p:childTnLst>
                                    <p:set>
                                      <p:cBhvr>
                                        <p:cTn id="56" dur="1" fill="hold">
                                          <p:stCondLst>
                                            <p:cond delay="0"/>
                                          </p:stCondLst>
                                        </p:cTn>
                                        <p:tgtEl>
                                          <p:spTgt spid="9228"/>
                                        </p:tgtEl>
                                        <p:attrNameLst>
                                          <p:attrName>style.visibility</p:attrName>
                                        </p:attrNameLst>
                                      </p:cBhvr>
                                      <p:to>
                                        <p:strVal val="visible"/>
                                      </p:to>
                                    </p:set>
                                    <p:anim calcmode="lin" valueType="num">
                                      <p:cBhvr>
                                        <p:cTn id="57" dur="500" fill="hold"/>
                                        <p:tgtEl>
                                          <p:spTgt spid="9228"/>
                                        </p:tgtEl>
                                        <p:attrNameLst>
                                          <p:attrName>ppt_x</p:attrName>
                                        </p:attrNameLst>
                                      </p:cBhvr>
                                      <p:tavLst>
                                        <p:tav tm="0">
                                          <p:val>
                                            <p:strVal val="#ppt_x-#ppt_w/2"/>
                                          </p:val>
                                        </p:tav>
                                        <p:tav tm="100000">
                                          <p:val>
                                            <p:strVal val="#ppt_x"/>
                                          </p:val>
                                        </p:tav>
                                      </p:tavLst>
                                    </p:anim>
                                    <p:anim calcmode="lin" valueType="num">
                                      <p:cBhvr>
                                        <p:cTn id="58" dur="500" fill="hold"/>
                                        <p:tgtEl>
                                          <p:spTgt spid="9228"/>
                                        </p:tgtEl>
                                        <p:attrNameLst>
                                          <p:attrName>ppt_y</p:attrName>
                                        </p:attrNameLst>
                                      </p:cBhvr>
                                      <p:tavLst>
                                        <p:tav tm="0">
                                          <p:val>
                                            <p:strVal val="#ppt_y"/>
                                          </p:val>
                                        </p:tav>
                                        <p:tav tm="100000">
                                          <p:val>
                                            <p:strVal val="#ppt_y"/>
                                          </p:val>
                                        </p:tav>
                                      </p:tavLst>
                                    </p:anim>
                                    <p:anim calcmode="lin" valueType="num">
                                      <p:cBhvr>
                                        <p:cTn id="59" dur="500" fill="hold"/>
                                        <p:tgtEl>
                                          <p:spTgt spid="9228"/>
                                        </p:tgtEl>
                                        <p:attrNameLst>
                                          <p:attrName>ppt_w</p:attrName>
                                        </p:attrNameLst>
                                      </p:cBhvr>
                                      <p:tavLst>
                                        <p:tav tm="0">
                                          <p:val>
                                            <p:fltVal val="0"/>
                                          </p:val>
                                        </p:tav>
                                        <p:tav tm="100000">
                                          <p:val>
                                            <p:strVal val="#ppt_w"/>
                                          </p:val>
                                        </p:tav>
                                      </p:tavLst>
                                    </p:anim>
                                    <p:anim calcmode="lin" valueType="num">
                                      <p:cBhvr>
                                        <p:cTn id="60" dur="500" fill="hold"/>
                                        <p:tgtEl>
                                          <p:spTgt spid="9228"/>
                                        </p:tgtEl>
                                        <p:attrNameLst>
                                          <p:attrName>ppt_h</p:attrName>
                                        </p:attrNameLst>
                                      </p:cBhvr>
                                      <p:tavLst>
                                        <p:tav tm="0">
                                          <p:val>
                                            <p:strVal val="#ppt_h"/>
                                          </p:val>
                                        </p:tav>
                                        <p:tav tm="100000">
                                          <p:val>
                                            <p:strVal val="#ppt_h"/>
                                          </p:val>
                                        </p:tav>
                                      </p:tavLst>
                                    </p:anim>
                                  </p:childTnLst>
                                </p:cTn>
                              </p:par>
                            </p:childTnLst>
                          </p:cTn>
                        </p:par>
                        <p:par>
                          <p:cTn id="61" fill="hold">
                            <p:stCondLst>
                              <p:cond delay="11500"/>
                            </p:stCondLst>
                            <p:childTnLst>
                              <p:par>
                                <p:cTn id="62" presetID="17" presetClass="entr" presetSubtype="1" fill="hold" grpId="0" nodeType="afterEffect">
                                  <p:stCondLst>
                                    <p:cond delay="0"/>
                                  </p:stCondLst>
                                  <p:childTnLst>
                                    <p:set>
                                      <p:cBhvr>
                                        <p:cTn id="63" dur="1" fill="hold">
                                          <p:stCondLst>
                                            <p:cond delay="0"/>
                                          </p:stCondLst>
                                        </p:cTn>
                                        <p:tgtEl>
                                          <p:spTgt spid="9232"/>
                                        </p:tgtEl>
                                        <p:attrNameLst>
                                          <p:attrName>style.visibility</p:attrName>
                                        </p:attrNameLst>
                                      </p:cBhvr>
                                      <p:to>
                                        <p:strVal val="visible"/>
                                      </p:to>
                                    </p:set>
                                    <p:anim calcmode="lin" valueType="num">
                                      <p:cBhvr>
                                        <p:cTn id="64" dur="500" fill="hold"/>
                                        <p:tgtEl>
                                          <p:spTgt spid="9232"/>
                                        </p:tgtEl>
                                        <p:attrNameLst>
                                          <p:attrName>ppt_x</p:attrName>
                                        </p:attrNameLst>
                                      </p:cBhvr>
                                      <p:tavLst>
                                        <p:tav tm="0">
                                          <p:val>
                                            <p:strVal val="#ppt_x"/>
                                          </p:val>
                                        </p:tav>
                                        <p:tav tm="100000">
                                          <p:val>
                                            <p:strVal val="#ppt_x"/>
                                          </p:val>
                                        </p:tav>
                                      </p:tavLst>
                                    </p:anim>
                                    <p:anim calcmode="lin" valueType="num">
                                      <p:cBhvr>
                                        <p:cTn id="65" dur="500" fill="hold"/>
                                        <p:tgtEl>
                                          <p:spTgt spid="9232"/>
                                        </p:tgtEl>
                                        <p:attrNameLst>
                                          <p:attrName>ppt_y</p:attrName>
                                        </p:attrNameLst>
                                      </p:cBhvr>
                                      <p:tavLst>
                                        <p:tav tm="0">
                                          <p:val>
                                            <p:strVal val="#ppt_y-#ppt_h/2"/>
                                          </p:val>
                                        </p:tav>
                                        <p:tav tm="100000">
                                          <p:val>
                                            <p:strVal val="#ppt_y"/>
                                          </p:val>
                                        </p:tav>
                                      </p:tavLst>
                                    </p:anim>
                                    <p:anim calcmode="lin" valueType="num">
                                      <p:cBhvr>
                                        <p:cTn id="66" dur="500" fill="hold"/>
                                        <p:tgtEl>
                                          <p:spTgt spid="9232"/>
                                        </p:tgtEl>
                                        <p:attrNameLst>
                                          <p:attrName>ppt_w</p:attrName>
                                        </p:attrNameLst>
                                      </p:cBhvr>
                                      <p:tavLst>
                                        <p:tav tm="0">
                                          <p:val>
                                            <p:strVal val="#ppt_w"/>
                                          </p:val>
                                        </p:tav>
                                        <p:tav tm="100000">
                                          <p:val>
                                            <p:strVal val="#ppt_w"/>
                                          </p:val>
                                        </p:tav>
                                      </p:tavLst>
                                    </p:anim>
                                    <p:anim calcmode="lin" valueType="num">
                                      <p:cBhvr>
                                        <p:cTn id="67" dur="500" fill="hold"/>
                                        <p:tgtEl>
                                          <p:spTgt spid="9232"/>
                                        </p:tgtEl>
                                        <p:attrNameLst>
                                          <p:attrName>ppt_h</p:attrName>
                                        </p:attrNameLst>
                                      </p:cBhvr>
                                      <p:tavLst>
                                        <p:tav tm="0">
                                          <p:val>
                                            <p:fltVal val="0"/>
                                          </p:val>
                                        </p:tav>
                                        <p:tav tm="100000">
                                          <p:val>
                                            <p:strVal val="#ppt_h"/>
                                          </p:val>
                                        </p:tav>
                                      </p:tavLst>
                                    </p:anim>
                                  </p:childTnLst>
                                </p:cTn>
                              </p:par>
                            </p:childTnLst>
                          </p:cTn>
                        </p:par>
                        <p:par>
                          <p:cTn id="68" fill="hold">
                            <p:stCondLst>
                              <p:cond delay="12000"/>
                            </p:stCondLst>
                            <p:childTnLst>
                              <p:par>
                                <p:cTn id="69" presetID="2" presetClass="entr" presetSubtype="12" fill="hold" grpId="0" nodeType="afterEffect">
                                  <p:stCondLst>
                                    <p:cond delay="2000"/>
                                  </p:stCondLst>
                                  <p:childTnLst>
                                    <p:set>
                                      <p:cBhvr>
                                        <p:cTn id="70" dur="1" fill="hold">
                                          <p:stCondLst>
                                            <p:cond delay="0"/>
                                          </p:stCondLst>
                                        </p:cTn>
                                        <p:tgtEl>
                                          <p:spTgt spid="9234"/>
                                        </p:tgtEl>
                                        <p:attrNameLst>
                                          <p:attrName>style.visibility</p:attrName>
                                        </p:attrNameLst>
                                      </p:cBhvr>
                                      <p:to>
                                        <p:strVal val="visible"/>
                                      </p:to>
                                    </p:set>
                                    <p:anim calcmode="lin" valueType="num">
                                      <p:cBhvr additive="base">
                                        <p:cTn id="71" dur="500" fill="hold"/>
                                        <p:tgtEl>
                                          <p:spTgt spid="9234"/>
                                        </p:tgtEl>
                                        <p:attrNameLst>
                                          <p:attrName>ppt_x</p:attrName>
                                        </p:attrNameLst>
                                      </p:cBhvr>
                                      <p:tavLst>
                                        <p:tav tm="0">
                                          <p:val>
                                            <p:strVal val="0-#ppt_w/2"/>
                                          </p:val>
                                        </p:tav>
                                        <p:tav tm="100000">
                                          <p:val>
                                            <p:strVal val="#ppt_x"/>
                                          </p:val>
                                        </p:tav>
                                      </p:tavLst>
                                    </p:anim>
                                    <p:anim calcmode="lin" valueType="num">
                                      <p:cBhvr additive="base">
                                        <p:cTn id="72" dur="500" fill="hold"/>
                                        <p:tgtEl>
                                          <p:spTgt spid="9234"/>
                                        </p:tgtEl>
                                        <p:attrNameLst>
                                          <p:attrName>ppt_y</p:attrName>
                                        </p:attrNameLst>
                                      </p:cBhvr>
                                      <p:tavLst>
                                        <p:tav tm="0">
                                          <p:val>
                                            <p:strVal val="1+#ppt_h/2"/>
                                          </p:val>
                                        </p:tav>
                                        <p:tav tm="100000">
                                          <p:val>
                                            <p:strVal val="#ppt_y"/>
                                          </p:val>
                                        </p:tav>
                                      </p:tavLst>
                                    </p:anim>
                                  </p:childTnLst>
                                </p:cTn>
                              </p:par>
                            </p:childTnLst>
                          </p:cTn>
                        </p:par>
                        <p:par>
                          <p:cTn id="73" fill="hold">
                            <p:stCondLst>
                              <p:cond delay="14500"/>
                            </p:stCondLst>
                            <p:childTnLst>
                              <p:par>
                                <p:cTn id="74" presetID="2" presetClass="entr" presetSubtype="3" fill="hold" grpId="0" nodeType="afterEffect">
                                  <p:stCondLst>
                                    <p:cond delay="2000"/>
                                  </p:stCondLst>
                                  <p:childTnLst>
                                    <p:set>
                                      <p:cBhvr>
                                        <p:cTn id="75" dur="1" fill="hold">
                                          <p:stCondLst>
                                            <p:cond delay="0"/>
                                          </p:stCondLst>
                                        </p:cTn>
                                        <p:tgtEl>
                                          <p:spTgt spid="9235"/>
                                        </p:tgtEl>
                                        <p:attrNameLst>
                                          <p:attrName>style.visibility</p:attrName>
                                        </p:attrNameLst>
                                      </p:cBhvr>
                                      <p:to>
                                        <p:strVal val="visible"/>
                                      </p:to>
                                    </p:set>
                                    <p:anim calcmode="lin" valueType="num">
                                      <p:cBhvr additive="base">
                                        <p:cTn id="76" dur="500" fill="hold"/>
                                        <p:tgtEl>
                                          <p:spTgt spid="9235"/>
                                        </p:tgtEl>
                                        <p:attrNameLst>
                                          <p:attrName>ppt_x</p:attrName>
                                        </p:attrNameLst>
                                      </p:cBhvr>
                                      <p:tavLst>
                                        <p:tav tm="0">
                                          <p:val>
                                            <p:strVal val="1+#ppt_w/2"/>
                                          </p:val>
                                        </p:tav>
                                        <p:tav tm="100000">
                                          <p:val>
                                            <p:strVal val="#ppt_x"/>
                                          </p:val>
                                        </p:tav>
                                      </p:tavLst>
                                    </p:anim>
                                    <p:anim calcmode="lin" valueType="num">
                                      <p:cBhvr additive="base">
                                        <p:cTn id="77" dur="500" fill="hold"/>
                                        <p:tgtEl>
                                          <p:spTgt spid="9235"/>
                                        </p:tgtEl>
                                        <p:attrNameLst>
                                          <p:attrName>ppt_y</p:attrName>
                                        </p:attrNameLst>
                                      </p:cBhvr>
                                      <p:tavLst>
                                        <p:tav tm="0">
                                          <p:val>
                                            <p:strVal val="0-#ppt_h/2"/>
                                          </p:val>
                                        </p:tav>
                                        <p:tav tm="100000">
                                          <p:val>
                                            <p:strVal val="#ppt_y"/>
                                          </p:val>
                                        </p:tav>
                                      </p:tavLst>
                                    </p:anim>
                                  </p:childTnLst>
                                </p:cTn>
                              </p:par>
                            </p:childTnLst>
                          </p:cTn>
                        </p:par>
                        <p:par>
                          <p:cTn id="78" fill="hold">
                            <p:stCondLst>
                              <p:cond delay="17000"/>
                            </p:stCondLst>
                            <p:childTnLst>
                              <p:par>
                                <p:cTn id="79" presetID="9" presetClass="entr" presetSubtype="0" fill="hold" grpId="0" nodeType="afterEffect">
                                  <p:stCondLst>
                                    <p:cond delay="5000"/>
                                  </p:stCondLst>
                                  <p:childTnLst>
                                    <p:set>
                                      <p:cBhvr>
                                        <p:cTn id="80" dur="1" fill="hold">
                                          <p:stCondLst>
                                            <p:cond delay="0"/>
                                          </p:stCondLst>
                                        </p:cTn>
                                        <p:tgtEl>
                                          <p:spTgt spid="9233"/>
                                        </p:tgtEl>
                                        <p:attrNameLst>
                                          <p:attrName>style.visibility</p:attrName>
                                        </p:attrNameLst>
                                      </p:cBhvr>
                                      <p:to>
                                        <p:strVal val="visible"/>
                                      </p:to>
                                    </p:set>
                                    <p:animEffect transition="in" filter="dissolve">
                                      <p:cBhvr>
                                        <p:cTn id="81" dur="500"/>
                                        <p:tgtEl>
                                          <p:spTgt spid="9233"/>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ntr" presetSubtype="0" fill="hold" grpId="0" nodeType="clickEffect">
                                  <p:stCondLst>
                                    <p:cond delay="0"/>
                                  </p:stCondLst>
                                  <p:childTnLst>
                                    <p:set>
                                      <p:cBhvr>
                                        <p:cTn id="85" dur="1" fill="hold">
                                          <p:stCondLst>
                                            <p:cond delay="0"/>
                                          </p:stCondLst>
                                        </p:cTn>
                                        <p:tgtEl>
                                          <p:spTgt spid="20"/>
                                        </p:tgtEl>
                                        <p:attrNameLst>
                                          <p:attrName>style.visibility</p:attrName>
                                        </p:attrNameLst>
                                      </p:cBhvr>
                                      <p:to>
                                        <p:strVal val="visible"/>
                                      </p:to>
                                    </p:set>
                                    <p:animEffect transition="in" filter="dissolve">
                                      <p:cBhvr>
                                        <p:cTn id="86" dur="500"/>
                                        <p:tgtEl>
                                          <p:spTgt spid="20"/>
                                        </p:tgtEl>
                                      </p:cBhvr>
                                    </p:animEffect>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1" nodeType="clickEffect">
                                  <p:stCondLst>
                                    <p:cond delay="0"/>
                                  </p:stCondLst>
                                  <p:childTnLst>
                                    <p:set>
                                      <p:cBhvr>
                                        <p:cTn id="90" dur="1" fill="hold">
                                          <p:stCondLst>
                                            <p:cond delay="0"/>
                                          </p:stCondLst>
                                        </p:cTn>
                                        <p:tgtEl>
                                          <p:spTgt spid="20"/>
                                        </p:tgtEl>
                                        <p:attrNameLst>
                                          <p:attrName>style.visibility</p:attrName>
                                        </p:attrNameLst>
                                      </p:cBhvr>
                                      <p:to>
                                        <p:strVal val="visible"/>
                                      </p:to>
                                    </p:set>
                                    <p:anim calcmode="lin" valueType="num">
                                      <p:cBhvr additive="base">
                                        <p:cTn id="91" dur="500" fill="hold"/>
                                        <p:tgtEl>
                                          <p:spTgt spid="20"/>
                                        </p:tgtEl>
                                        <p:attrNameLst>
                                          <p:attrName>ppt_x</p:attrName>
                                        </p:attrNameLst>
                                      </p:cBhvr>
                                      <p:tavLst>
                                        <p:tav tm="0">
                                          <p:val>
                                            <p:strVal val="#ppt_x"/>
                                          </p:val>
                                        </p:tav>
                                        <p:tav tm="100000">
                                          <p:val>
                                            <p:strVal val="#ppt_x"/>
                                          </p:val>
                                        </p:tav>
                                      </p:tavLst>
                                    </p:anim>
                                    <p:anim calcmode="lin" valueType="num">
                                      <p:cBhvr additive="base">
                                        <p:cTn id="9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1" presetClass="entr" presetSubtype="4" fill="hold" grpId="2" nodeType="clickEffect">
                                  <p:stCondLst>
                                    <p:cond delay="0"/>
                                  </p:stCondLst>
                                  <p:childTnLst>
                                    <p:set>
                                      <p:cBhvr>
                                        <p:cTn id="96" dur="1" fill="hold">
                                          <p:stCondLst>
                                            <p:cond delay="0"/>
                                          </p:stCondLst>
                                        </p:cTn>
                                        <p:tgtEl>
                                          <p:spTgt spid="20"/>
                                        </p:tgtEl>
                                        <p:attrNameLst>
                                          <p:attrName>style.visibility</p:attrName>
                                        </p:attrNameLst>
                                      </p:cBhvr>
                                      <p:to>
                                        <p:strVal val="visible"/>
                                      </p:to>
                                    </p:set>
                                    <p:animEffect transition="in" filter="wheel(4)">
                                      <p:cBhvr>
                                        <p:cTn id="97" dur="2000"/>
                                        <p:tgtEl>
                                          <p:spTgt spid="20"/>
                                        </p:tgtEl>
                                      </p:cBhvr>
                                    </p:animEffect>
                                  </p:childTnLst>
                                </p:cTn>
                              </p:par>
                            </p:childTnLst>
                          </p:cTn>
                        </p:par>
                      </p:childTnLst>
                    </p:cTn>
                  </p:par>
                  <p:par>
                    <p:cTn id="98" fill="hold">
                      <p:stCondLst>
                        <p:cond delay="indefinite"/>
                      </p:stCondLst>
                      <p:childTnLst>
                        <p:par>
                          <p:cTn id="99" fill="hold">
                            <p:stCondLst>
                              <p:cond delay="0"/>
                            </p:stCondLst>
                            <p:childTnLst>
                              <p:par>
                                <p:cTn id="100" presetID="21" presetClass="entr" presetSubtype="4" fill="hold" grpId="0" nodeType="clickEffect">
                                  <p:stCondLst>
                                    <p:cond delay="0"/>
                                  </p:stCondLst>
                                  <p:childTnLst>
                                    <p:set>
                                      <p:cBhvr>
                                        <p:cTn id="101" dur="1" fill="hold">
                                          <p:stCondLst>
                                            <p:cond delay="0"/>
                                          </p:stCondLst>
                                        </p:cTn>
                                        <p:tgtEl>
                                          <p:spTgt spid="19"/>
                                        </p:tgtEl>
                                        <p:attrNameLst>
                                          <p:attrName>style.visibility</p:attrName>
                                        </p:attrNameLst>
                                      </p:cBhvr>
                                      <p:to>
                                        <p:strVal val="visible"/>
                                      </p:to>
                                    </p:set>
                                    <p:animEffect transition="in" filter="wheel(4)">
                                      <p:cBhvr>
                                        <p:cTn id="102" dur="2000"/>
                                        <p:tgtEl>
                                          <p:spTgt spid="19"/>
                                        </p:tgtEl>
                                      </p:cBhvr>
                                    </p:animEffect>
                                  </p:childTnLst>
                                </p:cTn>
                              </p:par>
                            </p:childTnLst>
                          </p:cTn>
                        </p:par>
                      </p:childTnLst>
                    </p:cTn>
                  </p:par>
                  <p:par>
                    <p:cTn id="103" fill="hold">
                      <p:stCondLst>
                        <p:cond delay="indefinite"/>
                      </p:stCondLst>
                      <p:childTnLst>
                        <p:par>
                          <p:cTn id="104" fill="hold">
                            <p:stCondLst>
                              <p:cond delay="0"/>
                            </p:stCondLst>
                            <p:childTnLst>
                              <p:par>
                                <p:cTn id="105" presetID="21" presetClass="entr" presetSubtype="4" fill="hold" grpId="0" nodeType="clickEffect">
                                  <p:stCondLst>
                                    <p:cond delay="0"/>
                                  </p:stCondLst>
                                  <p:childTnLst>
                                    <p:set>
                                      <p:cBhvr>
                                        <p:cTn id="106" dur="1" fill="hold">
                                          <p:stCondLst>
                                            <p:cond delay="0"/>
                                          </p:stCondLst>
                                        </p:cTn>
                                        <p:tgtEl>
                                          <p:spTgt spid="17"/>
                                        </p:tgtEl>
                                        <p:attrNameLst>
                                          <p:attrName>style.visibility</p:attrName>
                                        </p:attrNameLst>
                                      </p:cBhvr>
                                      <p:to>
                                        <p:strVal val="visible"/>
                                      </p:to>
                                    </p:set>
                                    <p:animEffect transition="in" filter="wheel(4)">
                                      <p:cBhvr>
                                        <p:cTn id="107" dur="2000"/>
                                        <p:tgtEl>
                                          <p:spTgt spid="17"/>
                                        </p:tgtEl>
                                      </p:cBhvr>
                                    </p:animEffect>
                                  </p:childTnLst>
                                </p:cTn>
                              </p:par>
                            </p:childTnLst>
                          </p:cTn>
                        </p:par>
                      </p:childTnLst>
                    </p:cTn>
                  </p:par>
                  <p:par>
                    <p:cTn id="108" fill="hold">
                      <p:stCondLst>
                        <p:cond delay="indefinite"/>
                      </p:stCondLst>
                      <p:childTnLst>
                        <p:par>
                          <p:cTn id="109" fill="hold">
                            <p:stCondLst>
                              <p:cond delay="0"/>
                            </p:stCondLst>
                            <p:childTnLst>
                              <p:par>
                                <p:cTn id="110" presetID="21" presetClass="entr" presetSubtype="4" fill="hold" nodeType="clickEffect">
                                  <p:stCondLst>
                                    <p:cond delay="0"/>
                                  </p:stCondLst>
                                  <p:childTnLst>
                                    <p:set>
                                      <p:cBhvr>
                                        <p:cTn id="111" dur="1" fill="hold">
                                          <p:stCondLst>
                                            <p:cond delay="0"/>
                                          </p:stCondLst>
                                        </p:cTn>
                                        <p:tgtEl>
                                          <p:spTgt spid="9222"/>
                                        </p:tgtEl>
                                        <p:attrNameLst>
                                          <p:attrName>style.visibility</p:attrName>
                                        </p:attrNameLst>
                                      </p:cBhvr>
                                      <p:to>
                                        <p:strVal val="visible"/>
                                      </p:to>
                                    </p:set>
                                    <p:animEffect transition="in" filter="wheel(4)">
                                      <p:cBhvr>
                                        <p:cTn id="112" dur="2000"/>
                                        <p:tgtEl>
                                          <p:spTgt spid="9222"/>
                                        </p:tgtEl>
                                      </p:cBhvr>
                                    </p:animEffect>
                                  </p:childTnLst>
                                </p:cTn>
                              </p:par>
                            </p:childTnLst>
                          </p:cTn>
                        </p:par>
                      </p:childTnLst>
                    </p:cTn>
                  </p:par>
                  <p:par>
                    <p:cTn id="113" fill="hold">
                      <p:stCondLst>
                        <p:cond delay="indefinite"/>
                      </p:stCondLst>
                      <p:childTnLst>
                        <p:par>
                          <p:cTn id="114" fill="hold">
                            <p:stCondLst>
                              <p:cond delay="0"/>
                            </p:stCondLst>
                            <p:childTnLst>
                              <p:par>
                                <p:cTn id="115" presetID="21" presetClass="entr" presetSubtype="4" fill="hold" grpId="1" nodeType="clickEffect">
                                  <p:stCondLst>
                                    <p:cond delay="0"/>
                                  </p:stCondLst>
                                  <p:childTnLst>
                                    <p:set>
                                      <p:cBhvr>
                                        <p:cTn id="116" dur="1" fill="hold">
                                          <p:stCondLst>
                                            <p:cond delay="0"/>
                                          </p:stCondLst>
                                        </p:cTn>
                                        <p:tgtEl>
                                          <p:spTgt spid="17"/>
                                        </p:tgtEl>
                                        <p:attrNameLst>
                                          <p:attrName>style.visibility</p:attrName>
                                        </p:attrNameLst>
                                      </p:cBhvr>
                                      <p:to>
                                        <p:strVal val="visible"/>
                                      </p:to>
                                    </p:set>
                                    <p:animEffect transition="in" filter="wheel(4)">
                                      <p:cBhvr>
                                        <p:cTn id="117" dur="2000"/>
                                        <p:tgtEl>
                                          <p:spTgt spid="17"/>
                                        </p:tgtEl>
                                      </p:cBhvr>
                                    </p:animEffect>
                                  </p:childTnLst>
                                </p:cTn>
                              </p:par>
                            </p:childTnLst>
                          </p:cTn>
                        </p:par>
                      </p:childTnLst>
                    </p:cTn>
                  </p:par>
                  <p:par>
                    <p:cTn id="118" fill="hold">
                      <p:stCondLst>
                        <p:cond delay="indefinite"/>
                      </p:stCondLst>
                      <p:childTnLst>
                        <p:par>
                          <p:cTn id="119" fill="hold">
                            <p:stCondLst>
                              <p:cond delay="0"/>
                            </p:stCondLst>
                            <p:childTnLst>
                              <p:par>
                                <p:cTn id="120" presetID="1" presetClass="entr" presetSubtype="0" fill="hold" grpId="2" nodeType="clickEffect">
                                  <p:stCondLst>
                                    <p:cond delay="0"/>
                                  </p:stCondLst>
                                  <p:childTnLst>
                                    <p:set>
                                      <p:cBhvr>
                                        <p:cTn id="121" dur="1" fill="hold">
                                          <p:stCondLst>
                                            <p:cond delay="0"/>
                                          </p:stCondLst>
                                        </p:cTn>
                                        <p:tgtEl>
                                          <p:spTgt spid="17"/>
                                        </p:tgtEl>
                                        <p:attrNameLst>
                                          <p:attrName>style.visibility</p:attrName>
                                        </p:attrNameLst>
                                      </p:cBhvr>
                                      <p:to>
                                        <p:strVal val="visible"/>
                                      </p:to>
                                    </p:set>
                                  </p:childTnLst>
                                </p:cTn>
                              </p:par>
                            </p:childTnLst>
                          </p:cTn>
                        </p:par>
                      </p:childTnLst>
                    </p:cTn>
                  </p:par>
                  <p:par>
                    <p:cTn id="122" fill="hold">
                      <p:stCondLst>
                        <p:cond delay="indefinite"/>
                      </p:stCondLst>
                      <p:childTnLst>
                        <p:par>
                          <p:cTn id="123" fill="hold">
                            <p:stCondLst>
                              <p:cond delay="0"/>
                            </p:stCondLst>
                            <p:childTnLst>
                              <p:par>
                                <p:cTn id="124" presetID="21" presetClass="entr" presetSubtype="4" fill="hold" grpId="3" nodeType="clickEffect">
                                  <p:stCondLst>
                                    <p:cond delay="0"/>
                                  </p:stCondLst>
                                  <p:childTnLst>
                                    <p:set>
                                      <p:cBhvr>
                                        <p:cTn id="125" dur="1" fill="hold">
                                          <p:stCondLst>
                                            <p:cond delay="0"/>
                                          </p:stCondLst>
                                        </p:cTn>
                                        <p:tgtEl>
                                          <p:spTgt spid="20"/>
                                        </p:tgtEl>
                                        <p:attrNameLst>
                                          <p:attrName>style.visibility</p:attrName>
                                        </p:attrNameLst>
                                      </p:cBhvr>
                                      <p:to>
                                        <p:strVal val="visible"/>
                                      </p:to>
                                    </p:set>
                                    <p:animEffect transition="in" filter="wheel(4)">
                                      <p:cBhvr>
                                        <p:cTn id="126" dur="2000"/>
                                        <p:tgtEl>
                                          <p:spTgt spid="20"/>
                                        </p:tgtEl>
                                      </p:cBhvr>
                                    </p:animEffect>
                                  </p:childTnLst>
                                </p:cTn>
                              </p:par>
                            </p:childTnLst>
                          </p:cTn>
                        </p:par>
                      </p:childTnLst>
                    </p:cTn>
                  </p:par>
                  <p:par>
                    <p:cTn id="127" fill="hold">
                      <p:stCondLst>
                        <p:cond delay="indefinite"/>
                      </p:stCondLst>
                      <p:childTnLst>
                        <p:par>
                          <p:cTn id="128" fill="hold">
                            <p:stCondLst>
                              <p:cond delay="0"/>
                            </p:stCondLst>
                            <p:childTnLst>
                              <p:par>
                                <p:cTn id="129" presetID="21" presetClass="entr" presetSubtype="4" fill="hold" grpId="1" nodeType="clickEffect">
                                  <p:stCondLst>
                                    <p:cond delay="0"/>
                                  </p:stCondLst>
                                  <p:childTnLst>
                                    <p:set>
                                      <p:cBhvr>
                                        <p:cTn id="130" dur="1" fill="hold">
                                          <p:stCondLst>
                                            <p:cond delay="0"/>
                                          </p:stCondLst>
                                        </p:cTn>
                                        <p:tgtEl>
                                          <p:spTgt spid="19"/>
                                        </p:tgtEl>
                                        <p:attrNameLst>
                                          <p:attrName>style.visibility</p:attrName>
                                        </p:attrNameLst>
                                      </p:cBhvr>
                                      <p:to>
                                        <p:strVal val="visible"/>
                                      </p:to>
                                    </p:set>
                                    <p:animEffect transition="in" filter="wheel(4)">
                                      <p:cBhvr>
                                        <p:cTn id="131" dur="2000"/>
                                        <p:tgtEl>
                                          <p:spTgt spid="19"/>
                                        </p:tgtEl>
                                      </p:cBhvr>
                                    </p:animEffect>
                                  </p:childTnLst>
                                </p:cTn>
                              </p:par>
                            </p:childTnLst>
                          </p:cTn>
                        </p:par>
                      </p:childTnLst>
                    </p:cTn>
                  </p:par>
                  <p:par>
                    <p:cTn id="132" fill="hold">
                      <p:stCondLst>
                        <p:cond delay="indefinite"/>
                      </p:stCondLst>
                      <p:childTnLst>
                        <p:par>
                          <p:cTn id="133" fill="hold">
                            <p:stCondLst>
                              <p:cond delay="0"/>
                            </p:stCondLst>
                            <p:childTnLst>
                              <p:par>
                                <p:cTn id="134" presetID="21" presetClass="entr" presetSubtype="4" fill="hold" nodeType="clickEffect">
                                  <p:stCondLst>
                                    <p:cond delay="0"/>
                                  </p:stCondLst>
                                  <p:childTnLst>
                                    <p:set>
                                      <p:cBhvr>
                                        <p:cTn id="135" dur="1" fill="hold">
                                          <p:stCondLst>
                                            <p:cond delay="0"/>
                                          </p:stCondLst>
                                        </p:cTn>
                                        <p:tgtEl>
                                          <p:spTgt spid="9222"/>
                                        </p:tgtEl>
                                        <p:attrNameLst>
                                          <p:attrName>style.visibility</p:attrName>
                                        </p:attrNameLst>
                                      </p:cBhvr>
                                      <p:to>
                                        <p:strVal val="visible"/>
                                      </p:to>
                                    </p:set>
                                    <p:animEffect transition="in" filter="wheel(4)">
                                      <p:cBhvr>
                                        <p:cTn id="136" dur="2000"/>
                                        <p:tgtEl>
                                          <p:spTgt spid="9222"/>
                                        </p:tgtEl>
                                      </p:cBhvr>
                                    </p:animEffect>
                                  </p:childTnLst>
                                </p:cTn>
                              </p:par>
                            </p:childTnLst>
                          </p:cTn>
                        </p:par>
                      </p:childTnLst>
                    </p:cTn>
                  </p:par>
                  <p:par>
                    <p:cTn id="137" fill="hold">
                      <p:stCondLst>
                        <p:cond delay="indefinite"/>
                      </p:stCondLst>
                      <p:childTnLst>
                        <p:par>
                          <p:cTn id="138" fill="hold">
                            <p:stCondLst>
                              <p:cond delay="0"/>
                            </p:stCondLst>
                            <p:childTnLst>
                              <p:par>
                                <p:cTn id="139" presetID="21" presetClass="entr" presetSubtype="4" fill="hold" nodeType="clickEffect">
                                  <p:stCondLst>
                                    <p:cond delay="0"/>
                                  </p:stCondLst>
                                  <p:childTnLst>
                                    <p:set>
                                      <p:cBhvr>
                                        <p:cTn id="140" dur="1" fill="hold">
                                          <p:stCondLst>
                                            <p:cond delay="0"/>
                                          </p:stCondLst>
                                        </p:cTn>
                                        <p:tgtEl>
                                          <p:spTgt spid="9222"/>
                                        </p:tgtEl>
                                        <p:attrNameLst>
                                          <p:attrName>style.visibility</p:attrName>
                                        </p:attrNameLst>
                                      </p:cBhvr>
                                      <p:to>
                                        <p:strVal val="visible"/>
                                      </p:to>
                                    </p:set>
                                    <p:animEffect transition="in" filter="wheel(4)">
                                      <p:cBhvr>
                                        <p:cTn id="141" dur="2000"/>
                                        <p:tgtEl>
                                          <p:spTgt spid="9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4" grpId="0" autoUpdateAnimBg="0"/>
      <p:bldP spid="9225" grpId="0" animBg="1"/>
      <p:bldP spid="9226" grpId="0" animBg="1"/>
      <p:bldP spid="9227" grpId="0" animBg="1"/>
      <p:bldP spid="9228" grpId="0" animBg="1"/>
      <p:bldP spid="9229" grpId="0" animBg="1"/>
      <p:bldP spid="9230" grpId="0" animBg="1"/>
      <p:bldP spid="9231" grpId="0" animBg="1"/>
      <p:bldP spid="9232" grpId="0" animBg="1"/>
      <p:bldP spid="9233" grpId="0" autoUpdateAnimBg="0"/>
      <p:bldP spid="9234" grpId="0" animBg="1"/>
      <p:bldP spid="9235" grpId="0" animBg="1"/>
      <p:bldP spid="17" grpId="0" animBg="1"/>
      <p:bldP spid="17" grpId="1" animBg="1"/>
      <p:bldP spid="17" grpId="2" animBg="1"/>
      <p:bldP spid="19" grpId="0"/>
      <p:bldP spid="19" grpId="1"/>
      <p:bldP spid="20" grpId="0" animBg="1"/>
      <p:bldP spid="20" grpId="1" animBg="1"/>
      <p:bldP spid="20" grpId="2" animBg="1"/>
      <p:bldP spid="20" grpId="3"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TotalTime>
  <Words>643</Words>
  <Application>Microsoft Office PowerPoint</Application>
  <PresentationFormat>On-screen Show (4:3)</PresentationFormat>
  <Paragraphs>86</Paragraphs>
  <Slides>20</Slides>
  <Notes>5</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মোঃ আব্দুল হামিদ। প্রভাষক,রসায়ন বিদ্যা আই ডি নং- ৭</vt:lpstr>
      <vt:lpstr>শ্রেণি- একাদশ </vt:lpstr>
      <vt:lpstr>শিখন ফল</vt:lpstr>
      <vt:lpstr>Slide 5</vt:lpstr>
      <vt:lpstr>Slide 6</vt:lpstr>
      <vt:lpstr>পাঠ উপস্থাপন</vt:lpstr>
      <vt:lpstr>পর্যায় সারনির জনক-মেন্ডেলিফ</vt:lpstr>
      <vt:lpstr>Slide 9</vt:lpstr>
      <vt:lpstr> পর্যায় সারণী</vt:lpstr>
      <vt:lpstr>ক্ষার ধাতু</vt:lpstr>
      <vt:lpstr>d-ব্লক মৌল</vt:lpstr>
      <vt:lpstr> নিস্ক্রীয় গ্যাস মৌল</vt:lpstr>
      <vt:lpstr>নিস্ক্রীয় গ্যাসের নিস্ক্রীয়তার কারণ</vt:lpstr>
      <vt:lpstr>পর্যায় সারণীর মূল ভিত্তিঃ-</vt:lpstr>
      <vt:lpstr>মৌল সমূহের শ্রেণীবিভাগ </vt:lpstr>
      <vt:lpstr>দলীয় কাজ</vt:lpstr>
      <vt:lpstr>মূল্যায়ন</vt:lpstr>
      <vt:lpstr>বাড়ীর কাজ</vt:lpstr>
      <vt:lpstr>ধন্যবাদ</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আব্দুল হামিদ। প্রভাষক,রসায়ন বিদ্যা</dc:title>
  <dc:creator/>
  <cp:lastModifiedBy>TTC LAB</cp:lastModifiedBy>
  <cp:revision>110</cp:revision>
  <dcterms:created xsi:type="dcterms:W3CDTF">2006-08-16T00:00:00Z</dcterms:created>
  <dcterms:modified xsi:type="dcterms:W3CDTF">2013-05-19T19:02:24Z</dcterms:modified>
</cp:coreProperties>
</file>